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59" r:id="rId6"/>
    <p:sldId id="257" r:id="rId7"/>
    <p:sldId id="258" r:id="rId8"/>
    <p:sldId id="278" r:id="rId9"/>
    <p:sldId id="281" r:id="rId10"/>
    <p:sldId id="279" r:id="rId11"/>
    <p:sldId id="280" r:id="rId12"/>
    <p:sldId id="282" r:id="rId13"/>
    <p:sldId id="283" r:id="rId14"/>
    <p:sldId id="285" r:id="rId15"/>
    <p:sldId id="287" r:id="rId16"/>
    <p:sldId id="284" r:id="rId17"/>
    <p:sldId id="260" r:id="rId18"/>
    <p:sldId id="261" r:id="rId19"/>
    <p:sldId id="262" r:id="rId20"/>
    <p:sldId id="263" r:id="rId21"/>
    <p:sldId id="277" r:id="rId22"/>
    <p:sldId id="270" r:id="rId23"/>
    <p:sldId id="288" r:id="rId24"/>
    <p:sldId id="264" r:id="rId25"/>
    <p:sldId id="274"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0" autoAdjust="0"/>
    <p:restoredTop sz="86432" autoAdjust="0"/>
  </p:normalViewPr>
  <p:slideViewPr>
    <p:cSldViewPr snapToGrid="0">
      <p:cViewPr varScale="1">
        <p:scale>
          <a:sx n="164" d="100"/>
          <a:sy n="164" d="100"/>
        </p:scale>
        <p:origin x="528" y="1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6/23/2023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dirty="0"/>
              <a:t>Employee churn analysis</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DA4204-Ihsan Karaosmanoglu</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5AA2DC7-D88C-CA6F-3B4A-037C519EE1E9}"/>
              </a:ext>
            </a:extLst>
          </p:cNvPr>
          <p:cNvSpPr>
            <a:spLocks noGrp="1"/>
          </p:cNvSpPr>
          <p:nvPr>
            <p:ph type="body" sz="quarter" idx="24"/>
          </p:nvPr>
        </p:nvSpPr>
        <p:spPr>
          <a:xfrm>
            <a:off x="375396" y="2243298"/>
            <a:ext cx="3119908" cy="365125"/>
          </a:xfrm>
        </p:spPr>
        <p:txBody>
          <a:bodyPr/>
          <a:lstStyle/>
          <a:p>
            <a:r>
              <a:rPr lang="en-US" dirty="0"/>
              <a:t>Work Accident and Left</a:t>
            </a:r>
          </a:p>
        </p:txBody>
      </p:sp>
      <p:sp>
        <p:nvSpPr>
          <p:cNvPr id="10" name="Text Placeholder 9">
            <a:extLst>
              <a:ext uri="{FF2B5EF4-FFF2-40B4-BE49-F238E27FC236}">
                <a16:creationId xmlns:a16="http://schemas.microsoft.com/office/drawing/2014/main" id="{B7E7A066-19F5-6F0B-807A-1DF971F1B4A9}"/>
              </a:ext>
            </a:extLst>
          </p:cNvPr>
          <p:cNvSpPr>
            <a:spLocks noGrp="1"/>
          </p:cNvSpPr>
          <p:nvPr>
            <p:ph type="body" sz="quarter" idx="19"/>
          </p:nvPr>
        </p:nvSpPr>
        <p:spPr>
          <a:xfrm>
            <a:off x="375396" y="2558812"/>
            <a:ext cx="3230165" cy="2429499"/>
          </a:xfrm>
        </p:spPr>
        <p:txBody>
          <a:bodyPr/>
          <a:lstStyle/>
          <a:p>
            <a:pPr marL="285750" indent="-285750" algn="l">
              <a:buFont typeface="Arial" panose="020B0604020202020204" pitchFamily="34" charset="0"/>
              <a:buChar char="•"/>
            </a:pPr>
            <a:r>
              <a:rPr lang="en-US" dirty="0"/>
              <a:t>Employees who have not had a work accident appear to be more likely to leave, with a churn rate of 22.84%.</a:t>
            </a:r>
          </a:p>
          <a:p>
            <a:pPr marL="285750" indent="-285750" algn="l">
              <a:buFont typeface="Arial" panose="020B0604020202020204" pitchFamily="34" charset="0"/>
              <a:buChar char="•"/>
            </a:pPr>
            <a:r>
              <a:rPr lang="en-US" dirty="0">
                <a:solidFill>
                  <a:srgbClr val="D1D5DB"/>
                </a:solidFill>
                <a:latin typeface="Söhne"/>
              </a:rPr>
              <a:t>E</a:t>
            </a:r>
            <a:r>
              <a:rPr lang="en-US" b="0" i="0" dirty="0">
                <a:solidFill>
                  <a:srgbClr val="D1D5DB"/>
                </a:solidFill>
                <a:effectLst/>
                <a:latin typeface="Söhne"/>
              </a:rPr>
              <a:t>mployees who have had a work accident show a lower churn rate of 6.02%.</a:t>
            </a:r>
          </a:p>
          <a:p>
            <a:pPr marL="285750" indent="-285750" algn="l">
              <a:buFont typeface="Arial" panose="020B0604020202020204" pitchFamily="34" charset="0"/>
              <a:buChar char="•"/>
            </a:pPr>
            <a:r>
              <a:rPr lang="en-US" dirty="0"/>
              <a:t>It might seem counterintuitive, it's important to consider the potential reasons behind this.</a:t>
            </a:r>
          </a:p>
        </p:txBody>
      </p:sp>
      <p:sp>
        <p:nvSpPr>
          <p:cNvPr id="12" name="Slide Number Placeholder 11">
            <a:extLst>
              <a:ext uri="{FF2B5EF4-FFF2-40B4-BE49-F238E27FC236}">
                <a16:creationId xmlns:a16="http://schemas.microsoft.com/office/drawing/2014/main" id="{BAC2A8D1-124B-9E70-7271-F340D9ED7504}"/>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19" name="Picture 18" descr="A picture containing text, screenshot, plot, diagram&#10;&#10;Description automatically generated">
            <a:extLst>
              <a:ext uri="{FF2B5EF4-FFF2-40B4-BE49-F238E27FC236}">
                <a16:creationId xmlns:a16="http://schemas.microsoft.com/office/drawing/2014/main" id="{5844E850-DE98-510F-68BD-A8345372F581}"/>
              </a:ext>
            </a:extLst>
          </p:cNvPr>
          <p:cNvPicPr>
            <a:picLocks noChangeAspect="1"/>
          </p:cNvPicPr>
          <p:nvPr/>
        </p:nvPicPr>
        <p:blipFill>
          <a:blip r:embed="rId2"/>
          <a:stretch>
            <a:fillRect/>
          </a:stretch>
        </p:blipFill>
        <p:spPr>
          <a:xfrm>
            <a:off x="3902927" y="2038612"/>
            <a:ext cx="7426712" cy="3642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Footer Placeholder 2">
            <a:extLst>
              <a:ext uri="{FF2B5EF4-FFF2-40B4-BE49-F238E27FC236}">
                <a16:creationId xmlns:a16="http://schemas.microsoft.com/office/drawing/2014/main" id="{2CF5F2E0-B13E-D185-AF84-40BA0B731431}"/>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2" name="Date Placeholder 15">
            <a:extLst>
              <a:ext uri="{FF2B5EF4-FFF2-40B4-BE49-F238E27FC236}">
                <a16:creationId xmlns:a16="http://schemas.microsoft.com/office/drawing/2014/main" id="{D4A71B90-7512-AB1A-CC99-12CF248C2452}"/>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6324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ED42D-41EF-21B2-13EF-37DA3CA11C73}"/>
              </a:ext>
            </a:extLst>
          </p:cNvPr>
          <p:cNvSpPr>
            <a:spLocks noGrp="1"/>
          </p:cNvSpPr>
          <p:nvPr>
            <p:ph type="body" sz="quarter" idx="12"/>
          </p:nvPr>
        </p:nvSpPr>
        <p:spPr>
          <a:xfrm>
            <a:off x="332789" y="2241022"/>
            <a:ext cx="2936625" cy="365125"/>
          </a:xfrm>
        </p:spPr>
        <p:txBody>
          <a:bodyPr/>
          <a:lstStyle/>
          <a:p>
            <a:r>
              <a:rPr lang="en-US" dirty="0"/>
              <a:t>Department and Left</a:t>
            </a:r>
          </a:p>
        </p:txBody>
      </p:sp>
      <p:sp>
        <p:nvSpPr>
          <p:cNvPr id="4" name="Text Placeholder 3">
            <a:extLst>
              <a:ext uri="{FF2B5EF4-FFF2-40B4-BE49-F238E27FC236}">
                <a16:creationId xmlns:a16="http://schemas.microsoft.com/office/drawing/2014/main" id="{4717BD89-50E2-A227-6A92-323E64066759}"/>
              </a:ext>
            </a:extLst>
          </p:cNvPr>
          <p:cNvSpPr>
            <a:spLocks noGrp="1"/>
          </p:cNvSpPr>
          <p:nvPr>
            <p:ph type="body" sz="quarter" idx="13"/>
          </p:nvPr>
        </p:nvSpPr>
        <p:spPr>
          <a:xfrm>
            <a:off x="480701" y="2606147"/>
            <a:ext cx="2640803" cy="1616414"/>
          </a:xfrm>
        </p:spPr>
        <p:txBody>
          <a:bodyPr/>
          <a:lstStyle/>
          <a:p>
            <a:pPr marL="285750" indent="-285750" algn="l">
              <a:buFont typeface="Arial" panose="020B0604020202020204" pitchFamily="34" charset="0"/>
              <a:buChar char="•"/>
            </a:pPr>
            <a:r>
              <a:rPr lang="en-US" b="0" i="0" dirty="0">
                <a:solidFill>
                  <a:srgbClr val="D1D5DB"/>
                </a:solidFill>
                <a:effectLst/>
                <a:latin typeface="Söhne"/>
              </a:rPr>
              <a:t>There is no significant correlation between the department an employee works in and their likelihood to leave the company.</a:t>
            </a:r>
          </a:p>
          <a:p>
            <a:pPr marL="285750" indent="-285750" algn="l">
              <a:buFont typeface="Arial" panose="020B0604020202020204" pitchFamily="34" charset="0"/>
              <a:buChar char="•"/>
            </a:pPr>
            <a:r>
              <a:rPr lang="en-US" dirty="0">
                <a:solidFill>
                  <a:srgbClr val="D1D5DB"/>
                </a:solidFill>
                <a:latin typeface="Söhne"/>
              </a:rPr>
              <a:t>R</a:t>
            </a:r>
            <a:r>
              <a:rPr lang="en-US" b="0" i="0" dirty="0">
                <a:solidFill>
                  <a:srgbClr val="D1D5DB"/>
                </a:solidFill>
                <a:effectLst/>
                <a:latin typeface="Söhne"/>
              </a:rPr>
              <a:t>easons for employee churn are more personal and less influenced by the broader organizational context.</a:t>
            </a:r>
          </a:p>
          <a:p>
            <a:pPr marL="285750" indent="-285750" algn="l">
              <a:buFont typeface="Arial" panose="020B0604020202020204" pitchFamily="34" charset="0"/>
              <a:buChar char="•"/>
            </a:pPr>
            <a:endParaRPr lang="en-US" dirty="0"/>
          </a:p>
        </p:txBody>
      </p:sp>
      <p:sp>
        <p:nvSpPr>
          <p:cNvPr id="12" name="Slide Number Placeholder 11">
            <a:extLst>
              <a:ext uri="{FF2B5EF4-FFF2-40B4-BE49-F238E27FC236}">
                <a16:creationId xmlns:a16="http://schemas.microsoft.com/office/drawing/2014/main" id="{E35B10BF-1B3D-1D54-FF23-9370D32E1342}"/>
              </a:ext>
            </a:extLst>
          </p:cNvPr>
          <p:cNvSpPr>
            <a:spLocks noGrp="1"/>
          </p:cNvSpPr>
          <p:nvPr>
            <p:ph type="sldNum" sz="quarter" idx="4"/>
          </p:nvPr>
        </p:nvSpPr>
        <p:spPr/>
        <p:txBody>
          <a:bodyPr/>
          <a:lstStyle/>
          <a:p>
            <a:pPr>
              <a:defRPr/>
            </a:pPr>
            <a:fld id="{8D1FC6F8-0BCD-47E9-9C64-690771D9C143}" type="slidenum">
              <a:rPr lang="en-US" smtClean="0"/>
              <a:pPr>
                <a:defRPr/>
              </a:pPr>
              <a:t>11</a:t>
            </a:fld>
            <a:endParaRPr lang="en-US" dirty="0"/>
          </a:p>
        </p:txBody>
      </p:sp>
      <p:pic>
        <p:nvPicPr>
          <p:cNvPr id="19" name="Picture 18" descr="A picture containing text, screenshot, diagram, plot&#10;&#10;Description automatically generated">
            <a:extLst>
              <a:ext uri="{FF2B5EF4-FFF2-40B4-BE49-F238E27FC236}">
                <a16:creationId xmlns:a16="http://schemas.microsoft.com/office/drawing/2014/main" id="{9B109F2E-59EF-C485-7650-83D7EC1E31F8}"/>
              </a:ext>
            </a:extLst>
          </p:cNvPr>
          <p:cNvPicPr>
            <a:picLocks noChangeAspect="1"/>
          </p:cNvPicPr>
          <p:nvPr/>
        </p:nvPicPr>
        <p:blipFill>
          <a:blip r:embed="rId2"/>
          <a:stretch>
            <a:fillRect/>
          </a:stretch>
        </p:blipFill>
        <p:spPr>
          <a:xfrm>
            <a:off x="3627864" y="2044954"/>
            <a:ext cx="7750948" cy="37773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Footer Placeholder 2">
            <a:extLst>
              <a:ext uri="{FF2B5EF4-FFF2-40B4-BE49-F238E27FC236}">
                <a16:creationId xmlns:a16="http://schemas.microsoft.com/office/drawing/2014/main" id="{8FE2AE3C-98C4-010F-0B50-D120F0182C6B}"/>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1" name="Date Placeholder 15">
            <a:extLst>
              <a:ext uri="{FF2B5EF4-FFF2-40B4-BE49-F238E27FC236}">
                <a16:creationId xmlns:a16="http://schemas.microsoft.com/office/drawing/2014/main" id="{3D2DF2D5-EAFB-5E39-65DD-8CA85DDD848C}"/>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2686033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071613-B9CF-7B41-EE7C-EDACB4F1B881}"/>
              </a:ext>
            </a:extLst>
          </p:cNvPr>
          <p:cNvSpPr>
            <a:spLocks noGrp="1"/>
          </p:cNvSpPr>
          <p:nvPr>
            <p:ph type="body" sz="quarter" idx="12"/>
          </p:nvPr>
        </p:nvSpPr>
        <p:spPr>
          <a:xfrm>
            <a:off x="407211" y="2275763"/>
            <a:ext cx="2640803" cy="365125"/>
          </a:xfrm>
        </p:spPr>
        <p:txBody>
          <a:bodyPr/>
          <a:lstStyle/>
          <a:p>
            <a:r>
              <a:rPr lang="en-US" dirty="0"/>
              <a:t>Salary and Left</a:t>
            </a:r>
          </a:p>
        </p:txBody>
      </p:sp>
      <p:sp>
        <p:nvSpPr>
          <p:cNvPr id="4" name="Text Placeholder 3">
            <a:extLst>
              <a:ext uri="{FF2B5EF4-FFF2-40B4-BE49-F238E27FC236}">
                <a16:creationId xmlns:a16="http://schemas.microsoft.com/office/drawing/2014/main" id="{C330FF20-2791-DD7F-5E15-1CC0B2BEDB88}"/>
              </a:ext>
            </a:extLst>
          </p:cNvPr>
          <p:cNvSpPr>
            <a:spLocks noGrp="1"/>
          </p:cNvSpPr>
          <p:nvPr>
            <p:ph type="body" sz="quarter" idx="13"/>
          </p:nvPr>
        </p:nvSpPr>
        <p:spPr>
          <a:xfrm>
            <a:off x="407211" y="2591278"/>
            <a:ext cx="2640803" cy="1616414"/>
          </a:xfrm>
        </p:spPr>
        <p:txBody>
          <a:bodyPr/>
          <a:lstStyle/>
          <a:p>
            <a:pPr marL="285750" indent="-285750" algn="l">
              <a:buFont typeface="Arial" panose="020B0604020202020204" pitchFamily="34" charset="0"/>
              <a:buChar char="•"/>
            </a:pPr>
            <a:r>
              <a:rPr lang="en-US" dirty="0"/>
              <a:t>As salary levels rise, we see a corresponding decrease in the churn rate.</a:t>
            </a:r>
          </a:p>
          <a:p>
            <a:pPr marL="285750" indent="-285750" algn="l">
              <a:buFont typeface="Arial" panose="020B0604020202020204" pitchFamily="34" charset="0"/>
              <a:buChar char="•"/>
            </a:pPr>
            <a:r>
              <a:rPr lang="en-US" dirty="0"/>
              <a:t>Data shows that as we move from low to medium to high salary levels, there is a respective decrease in employee churn</a:t>
            </a:r>
          </a:p>
        </p:txBody>
      </p:sp>
      <p:sp>
        <p:nvSpPr>
          <p:cNvPr id="12" name="Slide Number Placeholder 11">
            <a:extLst>
              <a:ext uri="{FF2B5EF4-FFF2-40B4-BE49-F238E27FC236}">
                <a16:creationId xmlns:a16="http://schemas.microsoft.com/office/drawing/2014/main" id="{1C0A1550-5920-AB86-7406-657A28A48D25}"/>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19" name="Picture 18" descr="A picture containing text, screenshot, diagram, rectangle&#10;&#10;Description automatically generated">
            <a:extLst>
              <a:ext uri="{FF2B5EF4-FFF2-40B4-BE49-F238E27FC236}">
                <a16:creationId xmlns:a16="http://schemas.microsoft.com/office/drawing/2014/main" id="{F2CBF276-72AF-D8CA-8B15-23E554D48DFF}"/>
              </a:ext>
            </a:extLst>
          </p:cNvPr>
          <p:cNvPicPr>
            <a:picLocks noChangeAspect="1"/>
          </p:cNvPicPr>
          <p:nvPr/>
        </p:nvPicPr>
        <p:blipFill>
          <a:blip r:embed="rId2"/>
          <a:stretch>
            <a:fillRect/>
          </a:stretch>
        </p:blipFill>
        <p:spPr>
          <a:xfrm>
            <a:off x="3536275" y="1750819"/>
            <a:ext cx="8040394" cy="3856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Footer Placeholder 2">
            <a:extLst>
              <a:ext uri="{FF2B5EF4-FFF2-40B4-BE49-F238E27FC236}">
                <a16:creationId xmlns:a16="http://schemas.microsoft.com/office/drawing/2014/main" id="{9CE4BEFA-5E96-9A53-7107-5C1F4EAB5969}"/>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1" name="Date Placeholder 15">
            <a:extLst>
              <a:ext uri="{FF2B5EF4-FFF2-40B4-BE49-F238E27FC236}">
                <a16:creationId xmlns:a16="http://schemas.microsoft.com/office/drawing/2014/main" id="{F5CC73F9-F38E-ED06-2DCE-CA8AFED0AEFB}"/>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12769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05FEBC2-B38C-062F-2610-9B08C95B14D5}"/>
              </a:ext>
            </a:extLst>
          </p:cNvPr>
          <p:cNvSpPr>
            <a:spLocks noGrp="1"/>
          </p:cNvSpPr>
          <p:nvPr>
            <p:ph type="title"/>
          </p:nvPr>
        </p:nvSpPr>
        <p:spPr>
          <a:xfrm>
            <a:off x="1034661" y="1727590"/>
            <a:ext cx="5567713" cy="538038"/>
          </a:xfrm>
        </p:spPr>
        <p:txBody>
          <a:bodyPr/>
          <a:lstStyle/>
          <a:p>
            <a:r>
              <a:rPr lang="en-US" dirty="0"/>
              <a:t>OVERALL EXAMINATION</a:t>
            </a:r>
          </a:p>
        </p:txBody>
      </p:sp>
      <p:sp>
        <p:nvSpPr>
          <p:cNvPr id="30" name="Text Placeholder 2">
            <a:extLst>
              <a:ext uri="{FF2B5EF4-FFF2-40B4-BE49-F238E27FC236}">
                <a16:creationId xmlns:a16="http://schemas.microsoft.com/office/drawing/2014/main" id="{7CDC3CC0-B3E2-B4CA-D66F-999F55C7853F}"/>
              </a:ext>
            </a:extLst>
          </p:cNvPr>
          <p:cNvSpPr>
            <a:spLocks noGrp="1"/>
          </p:cNvSpPr>
          <p:nvPr>
            <p:ph type="body" sz="quarter" idx="12"/>
          </p:nvPr>
        </p:nvSpPr>
        <p:spPr>
          <a:xfrm>
            <a:off x="1034661" y="2385443"/>
            <a:ext cx="5309918" cy="2872039"/>
          </a:xfrm>
        </p:spPr>
        <p:txBody>
          <a:bodyPr/>
          <a:lstStyle/>
          <a:p>
            <a:pPr marL="285750" indent="-285750">
              <a:buFont typeface="Arial" panose="020B0604020202020204" pitchFamily="34" charset="0"/>
              <a:buChar char="•"/>
            </a:pPr>
            <a:r>
              <a:rPr lang="en-US" dirty="0"/>
              <a:t>There is no multicollinearity problem among our features. </a:t>
            </a:r>
          </a:p>
          <a:p>
            <a:pPr marL="285750" indent="-285750">
              <a:buFont typeface="Arial" panose="020B0604020202020204" pitchFamily="34" charset="0"/>
              <a:buChar char="•"/>
            </a:pPr>
            <a:r>
              <a:rPr lang="en-US" dirty="0"/>
              <a:t>Weak level correlations between the numerical features and the target column.</a:t>
            </a:r>
          </a:p>
          <a:p>
            <a:pPr marL="285750" indent="-285750">
              <a:buFont typeface="Arial" panose="020B0604020202020204" pitchFamily="34" charset="0"/>
              <a:buChar char="•"/>
            </a:pPr>
            <a:r>
              <a:rPr lang="en-US" dirty="0"/>
              <a:t>'</a:t>
            </a:r>
            <a:r>
              <a:rPr lang="en-US" dirty="0" err="1"/>
              <a:t>satisfaction_level</a:t>
            </a:r>
            <a:r>
              <a:rPr lang="en-US" dirty="0"/>
              <a:t>' had the most significant influence on the decision to leave.</a:t>
            </a:r>
          </a:p>
          <a:p>
            <a:pPr marL="285750" indent="-285750">
              <a:buFont typeface="Arial" panose="020B0604020202020204" pitchFamily="34" charset="0"/>
              <a:buChar char="•"/>
            </a:pPr>
            <a:r>
              <a:rPr lang="en-US" dirty="0"/>
              <a:t>Time spent at the company positively influences the decision to leave.</a:t>
            </a:r>
          </a:p>
        </p:txBody>
      </p:sp>
      <p:pic>
        <p:nvPicPr>
          <p:cNvPr id="23" name="Picture 22" descr="A picture containing text, screenshot, diagram&#10;&#10;Description automatically generated">
            <a:extLst>
              <a:ext uri="{FF2B5EF4-FFF2-40B4-BE49-F238E27FC236}">
                <a16:creationId xmlns:a16="http://schemas.microsoft.com/office/drawing/2014/main" id="{C511E062-5CC7-8C61-76BC-290E8A4737DB}"/>
              </a:ext>
            </a:extLst>
          </p:cNvPr>
          <p:cNvPicPr>
            <a:picLocks noChangeAspect="1"/>
          </p:cNvPicPr>
          <p:nvPr/>
        </p:nvPicPr>
        <p:blipFill rotWithShape="1">
          <a:blip r:embed="rId2"/>
          <a:srcRect l="2878" r="19220" b="2"/>
          <a:stretch/>
        </p:blipFill>
        <p:spPr>
          <a:xfrm>
            <a:off x="7663453" y="1433033"/>
            <a:ext cx="3527091" cy="3463540"/>
          </a:xfrm>
          <a:prstGeom prst="ellipse">
            <a:avLst/>
          </a:prstGeom>
          <a:noFill/>
        </p:spPr>
      </p:pic>
      <p:sp>
        <p:nvSpPr>
          <p:cNvPr id="12" name="Slide Number Placeholder 11">
            <a:extLst>
              <a:ext uri="{FF2B5EF4-FFF2-40B4-BE49-F238E27FC236}">
                <a16:creationId xmlns:a16="http://schemas.microsoft.com/office/drawing/2014/main" id="{EC279BBC-91DE-2D4C-59C7-8E3CEC6F756E}"/>
              </a:ext>
            </a:extLst>
          </p:cNvPr>
          <p:cNvSpPr>
            <a:spLocks noGrp="1"/>
          </p:cNvSpPr>
          <p:nvPr>
            <p:ph type="sldNum" sz="quarter" idx="4"/>
          </p:nvPr>
        </p:nvSpPr>
        <p:spPr>
          <a:xfrm>
            <a:off x="11519019" y="3164804"/>
            <a:ext cx="545911" cy="580029"/>
          </a:xfrm>
        </p:spPr>
        <p:txBody>
          <a:bodyPr anchor="ctr">
            <a:normAutofit/>
          </a:bodyPr>
          <a:lstStyle/>
          <a:p>
            <a:pPr>
              <a:spcAft>
                <a:spcPts val="600"/>
              </a:spcAft>
              <a:defRPr/>
            </a:pPr>
            <a:fld id="{8D1FC6F8-0BCD-47E9-9C64-690771D9C143}" type="slidenum">
              <a:rPr lang="en-US" smtClean="0"/>
              <a:pPr>
                <a:spcAft>
                  <a:spcPts val="600"/>
                </a:spcAft>
                <a:defRPr/>
              </a:pPr>
              <a:t>13</a:t>
            </a:fld>
            <a:endParaRPr lang="en-US"/>
          </a:p>
        </p:txBody>
      </p:sp>
      <p:sp>
        <p:nvSpPr>
          <p:cNvPr id="24" name="Footer Placeholder 2">
            <a:extLst>
              <a:ext uri="{FF2B5EF4-FFF2-40B4-BE49-F238E27FC236}">
                <a16:creationId xmlns:a16="http://schemas.microsoft.com/office/drawing/2014/main" id="{AFC9B911-ABBB-5F43-C16F-E7EC2933EA88}"/>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5" name="Date Placeholder 15">
            <a:extLst>
              <a:ext uri="{FF2B5EF4-FFF2-40B4-BE49-F238E27FC236}">
                <a16:creationId xmlns:a16="http://schemas.microsoft.com/office/drawing/2014/main" id="{7E12237D-A7AA-F6CF-1A63-BA10954243A8}"/>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372102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676294" y="690802"/>
            <a:ext cx="7270594" cy="575890"/>
          </a:xfrm>
        </p:spPr>
        <p:txBody>
          <a:bodyPr/>
          <a:lstStyle/>
          <a:p>
            <a:r>
              <a:rPr lang="en-US" dirty="0"/>
              <a:t>Elbow method for k-means</a:t>
            </a:r>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077247" y="3049429"/>
            <a:ext cx="3008631" cy="348162"/>
          </a:xfrm>
        </p:spPr>
        <p:txBody>
          <a:bodyPr/>
          <a:lstStyle/>
          <a:p>
            <a:r>
              <a:rPr lang="en-US" dirty="0"/>
              <a:t>Number of Clusters</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8077247" y="3502881"/>
            <a:ext cx="3008630" cy="636682"/>
          </a:xfrm>
        </p:spPr>
        <p:txBody>
          <a:bodyPr/>
          <a:lstStyle/>
          <a:p>
            <a:r>
              <a:rPr lang="en-ZA" dirty="0"/>
              <a:t>Determined optimal number of clusters as three.</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2"/>
          <a:srcRect t="131" b="131"/>
          <a:stretch>
            <a:fillRect/>
          </a:stretch>
        </p:blipFill>
        <p:spPr>
          <a:xfrm>
            <a:off x="9065750" y="2193753"/>
            <a:ext cx="603504" cy="603504"/>
          </a:xfrm>
          <a:prstGeom prst="rect">
            <a:avLst/>
          </a:prstGeom>
        </p:spPr>
      </p:pic>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pic>
        <p:nvPicPr>
          <p:cNvPr id="15" name="Picture 14" descr="A picture containing text, line, diagram, plot&#10;&#10;Description automatically generated">
            <a:extLst>
              <a:ext uri="{FF2B5EF4-FFF2-40B4-BE49-F238E27FC236}">
                <a16:creationId xmlns:a16="http://schemas.microsoft.com/office/drawing/2014/main" id="{F6788D9D-1992-2173-6968-F98565F15401}"/>
              </a:ext>
            </a:extLst>
          </p:cNvPr>
          <p:cNvPicPr>
            <a:picLocks noChangeAspect="1"/>
          </p:cNvPicPr>
          <p:nvPr/>
        </p:nvPicPr>
        <p:blipFill>
          <a:blip r:embed="rId3"/>
          <a:stretch>
            <a:fillRect/>
          </a:stretch>
        </p:blipFill>
        <p:spPr>
          <a:xfrm>
            <a:off x="2839366" y="1789495"/>
            <a:ext cx="4954918" cy="321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Footer Placeholder 2">
            <a:extLst>
              <a:ext uri="{FF2B5EF4-FFF2-40B4-BE49-F238E27FC236}">
                <a16:creationId xmlns:a16="http://schemas.microsoft.com/office/drawing/2014/main" id="{7178BF08-A63F-391A-0828-7BB858B57F1F}"/>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5" name="Date Placeholder 15">
            <a:extLst>
              <a:ext uri="{FF2B5EF4-FFF2-40B4-BE49-F238E27FC236}">
                <a16:creationId xmlns:a16="http://schemas.microsoft.com/office/drawing/2014/main" id="{FFCC7F94-3943-A527-0CC9-6412AA28CB1D}"/>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1968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811214" y="1867608"/>
            <a:ext cx="4569572" cy="580029"/>
          </a:xfrm>
        </p:spPr>
        <p:txBody>
          <a:bodyPr/>
          <a:lstStyle/>
          <a:p>
            <a:r>
              <a:rPr lang="en-US" dirty="0"/>
              <a:t>Hopkins statistic</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598330" y="2774758"/>
            <a:ext cx="5824073" cy="1940149"/>
          </a:xfrm>
        </p:spPr>
        <p:txBody>
          <a:bodyPr/>
          <a:lstStyle/>
          <a:p>
            <a:pPr marL="285750" indent="-285750" algn="l">
              <a:buFont typeface="Arial" panose="020B0604020202020204" pitchFamily="34" charset="0"/>
              <a:buChar char="•"/>
            </a:pPr>
            <a:r>
              <a:rPr lang="en-US" dirty="0"/>
              <a:t>Calculated a Hopkins score of approximately 0.083.</a:t>
            </a:r>
          </a:p>
          <a:p>
            <a:pPr marL="285750" indent="-285750" algn="l">
              <a:buFont typeface="Arial" panose="020B0604020202020204" pitchFamily="34" charset="0"/>
              <a:buChar char="•"/>
            </a:pPr>
            <a:r>
              <a:rPr lang="en-US" dirty="0"/>
              <a:t>It is an excellent preliminary indicator that applying a clustering algorithm to our data will yield insightful results.</a:t>
            </a:r>
            <a:endParaRPr lang="en-ZA" dirty="0"/>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pic>
        <p:nvPicPr>
          <p:cNvPr id="5" name="Picture 4" descr="A black screen with white text&#10;&#10;Description automatically generated with low confidence">
            <a:extLst>
              <a:ext uri="{FF2B5EF4-FFF2-40B4-BE49-F238E27FC236}">
                <a16:creationId xmlns:a16="http://schemas.microsoft.com/office/drawing/2014/main" id="{A2F7799D-B818-47D9-9880-BEAEE594E905}"/>
              </a:ext>
            </a:extLst>
          </p:cNvPr>
          <p:cNvPicPr>
            <a:picLocks noChangeAspect="1"/>
          </p:cNvPicPr>
          <p:nvPr/>
        </p:nvPicPr>
        <p:blipFill>
          <a:blip r:embed="rId2"/>
          <a:stretch>
            <a:fillRect/>
          </a:stretch>
        </p:blipFill>
        <p:spPr>
          <a:xfrm>
            <a:off x="6799011" y="3429000"/>
            <a:ext cx="4343400" cy="1397000"/>
          </a:xfrm>
          <a:prstGeom prst="rect">
            <a:avLst/>
          </a:prstGeom>
        </p:spPr>
      </p:pic>
      <p:sp>
        <p:nvSpPr>
          <p:cNvPr id="6" name="Footer Placeholder 2">
            <a:extLst>
              <a:ext uri="{FF2B5EF4-FFF2-40B4-BE49-F238E27FC236}">
                <a16:creationId xmlns:a16="http://schemas.microsoft.com/office/drawing/2014/main" id="{D25BE34D-EFAA-8DEB-83BD-FDC02D235016}"/>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7" name="Date Placeholder 15">
            <a:extLst>
              <a:ext uri="{FF2B5EF4-FFF2-40B4-BE49-F238E27FC236}">
                <a16:creationId xmlns:a16="http://schemas.microsoft.com/office/drawing/2014/main" id="{CBC45FA3-36E7-9A77-E392-E900B423BD60}"/>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2011919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475600" y="1276498"/>
            <a:ext cx="5002478" cy="2357066"/>
          </a:xfrm>
        </p:spPr>
        <p:txBody>
          <a:bodyPr/>
          <a:lstStyle/>
          <a:p>
            <a:r>
              <a:rPr lang="en-US" dirty="0"/>
              <a:t>Silhouette scores</a:t>
            </a:r>
          </a:p>
        </p:txBody>
      </p:sp>
      <p:pic>
        <p:nvPicPr>
          <p:cNvPr id="3" name="Picture 2" descr="A picture containing text, font, screenshot&#10;&#10;Description automatically generated">
            <a:extLst>
              <a:ext uri="{FF2B5EF4-FFF2-40B4-BE49-F238E27FC236}">
                <a16:creationId xmlns:a16="http://schemas.microsoft.com/office/drawing/2014/main" id="{DF1B921A-F685-C824-E792-1CD6FB0D90F0}"/>
              </a:ext>
            </a:extLst>
          </p:cNvPr>
          <p:cNvPicPr>
            <a:picLocks noChangeAspect="1"/>
          </p:cNvPicPr>
          <p:nvPr/>
        </p:nvPicPr>
        <p:blipFill>
          <a:blip r:embed="rId2"/>
          <a:stretch>
            <a:fillRect/>
          </a:stretch>
        </p:blipFill>
        <p:spPr>
          <a:xfrm>
            <a:off x="5103464" y="2927321"/>
            <a:ext cx="5746750" cy="2127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6496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dirty="0"/>
              <a:t>Predictive modelling</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899210" y="3400925"/>
            <a:ext cx="2938881" cy="365125"/>
          </a:xfrm>
        </p:spPr>
        <p:txBody>
          <a:bodyPr/>
          <a:lstStyle/>
          <a:p>
            <a:r>
              <a:rPr lang="en-ZA" dirty="0"/>
              <a:t>Import </a:t>
            </a:r>
            <a:r>
              <a:rPr lang="en-ZA" dirty="0" err="1"/>
              <a:t>PyCaret</a:t>
            </a:r>
            <a:endParaRPr lang="en-ZA" dirty="0"/>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760384"/>
            <a:ext cx="2806280" cy="1148945"/>
          </a:xfrm>
        </p:spPr>
        <p:txBody>
          <a:bodyPr/>
          <a:lstStyle/>
          <a:p>
            <a:r>
              <a:rPr lang="en-US" dirty="0"/>
              <a:t>Open-source, low-code machine learning library in Python that allows us to compare multiple models</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Analyse the Results</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148945"/>
          </a:xfrm>
        </p:spPr>
        <p:txBody>
          <a:bodyPr/>
          <a:lstStyle/>
          <a:p>
            <a:r>
              <a:rPr lang="en-US" dirty="0"/>
              <a:t>Compare over ten machine learning and deep learning models</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395259"/>
            <a:ext cx="2692240" cy="365125"/>
          </a:xfrm>
        </p:spPr>
        <p:txBody>
          <a:bodyPr/>
          <a:lstStyle/>
          <a:p>
            <a:r>
              <a:rPr lang="en-ZA" dirty="0"/>
              <a:t>Continue With the Best Algorithm​</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9" y="3933649"/>
            <a:ext cx="2692240" cy="1148945"/>
          </a:xfrm>
        </p:spPr>
        <p:txBody>
          <a:bodyPr/>
          <a:lstStyle/>
          <a:p>
            <a:r>
              <a:rPr lang="en-US" dirty="0"/>
              <a:t>The Light Gradient Boosting Machine, or </a:t>
            </a:r>
            <a:r>
              <a:rPr lang="en-US" dirty="0" err="1"/>
              <a:t>LightGBM</a:t>
            </a:r>
            <a:r>
              <a:rPr lang="en-US" dirty="0"/>
              <a:t>, emerged as the top-performing model with an accuracy of 0.9829 and an AUC of 0.9836.</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
        <p:nvSpPr>
          <p:cNvPr id="2" name="Footer Placeholder 2">
            <a:extLst>
              <a:ext uri="{FF2B5EF4-FFF2-40B4-BE49-F238E27FC236}">
                <a16:creationId xmlns:a16="http://schemas.microsoft.com/office/drawing/2014/main" id="{97CE47C0-0BFE-3EC8-6495-FE0F3C57D6B6}"/>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5" name="Date Placeholder 15">
            <a:extLst>
              <a:ext uri="{FF2B5EF4-FFF2-40B4-BE49-F238E27FC236}">
                <a16:creationId xmlns:a16="http://schemas.microsoft.com/office/drawing/2014/main" id="{0DE62A71-D5B5-3091-270C-B6252462F851}"/>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2590226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319B9FFB-0977-4525-8A44-982CB03E8F34}"/>
              </a:ext>
              <a:ext uri="{C183D7F6-B498-43B3-948B-1728B52AA6E4}">
                <adec:decorative xmlns:adec="http://schemas.microsoft.com/office/drawing/2017/decorative" val="1"/>
              </a:ext>
            </a:extLst>
          </p:cNvPr>
          <p:cNvSpPr/>
          <p:nvPr/>
        </p:nvSpPr>
        <p:spPr>
          <a:xfrm>
            <a:off x="2513820" y="2123274"/>
            <a:ext cx="1002380" cy="100238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82F7667-6964-4684-A3BD-F37CCB6F57B7}"/>
              </a:ext>
              <a:ext uri="{C183D7F6-B498-43B3-948B-1728B52AA6E4}">
                <adec:decorative xmlns:adec="http://schemas.microsoft.com/office/drawing/2017/decorative" val="1"/>
              </a:ext>
            </a:extLst>
          </p:cNvPr>
          <p:cNvSpPr/>
          <p:nvPr/>
        </p:nvSpPr>
        <p:spPr>
          <a:xfrm>
            <a:off x="2950312" y="4204682"/>
            <a:ext cx="1002380" cy="100238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39BF04E-4802-4FB1-8AD8-B559526E3871}"/>
              </a:ext>
              <a:ext uri="{C183D7F6-B498-43B3-948B-1728B52AA6E4}">
                <adec:decorative xmlns:adec="http://schemas.microsoft.com/office/drawing/2017/decorative" val="1"/>
              </a:ext>
            </a:extLst>
          </p:cNvPr>
          <p:cNvSpPr/>
          <p:nvPr/>
        </p:nvSpPr>
        <p:spPr>
          <a:xfrm>
            <a:off x="1412835" y="4379153"/>
            <a:ext cx="1002380" cy="1002380"/>
          </a:xfrm>
          <a:prstGeom prst="ellipse">
            <a:avLst/>
          </a:prstGeom>
          <a:no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285C500-FA8C-47EB-A9D6-D73CEC78321B}"/>
              </a:ext>
              <a:ext uri="{C183D7F6-B498-43B3-948B-1728B52AA6E4}">
                <adec:decorative xmlns:adec="http://schemas.microsoft.com/office/drawing/2017/decorative" val="1"/>
              </a:ext>
            </a:extLst>
          </p:cNvPr>
          <p:cNvSpPr/>
          <p:nvPr/>
        </p:nvSpPr>
        <p:spPr>
          <a:xfrm>
            <a:off x="5327802" y="4066610"/>
            <a:ext cx="1002380" cy="100238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5C8F4A0-5A3F-4793-948C-37C7F63BAA21}"/>
              </a:ext>
              <a:ext uri="{C183D7F6-B498-43B3-948B-1728B52AA6E4}">
                <adec:decorative xmlns:adec="http://schemas.microsoft.com/office/drawing/2017/decorative" val="1"/>
              </a:ext>
            </a:extLst>
          </p:cNvPr>
          <p:cNvSpPr/>
          <p:nvPr/>
        </p:nvSpPr>
        <p:spPr>
          <a:xfrm>
            <a:off x="6576945" y="4940495"/>
            <a:ext cx="1002380" cy="100238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EFDAC96-A13C-45C8-85D9-E76C3F073DCF}"/>
              </a:ext>
              <a:ext uri="{C183D7F6-B498-43B3-948B-1728B52AA6E4}">
                <adec:decorative xmlns:adec="http://schemas.microsoft.com/office/drawing/2017/decorative" val="1"/>
              </a:ext>
            </a:extLst>
          </p:cNvPr>
          <p:cNvSpPr/>
          <p:nvPr/>
        </p:nvSpPr>
        <p:spPr>
          <a:xfrm>
            <a:off x="5504833" y="1861234"/>
            <a:ext cx="1584471" cy="158447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noProof="0" dirty="0"/>
              <a:t>MODEL tuning</a:t>
            </a:r>
            <a:br>
              <a:rPr lang="en-US" dirty="0"/>
            </a:br>
            <a:endParaRPr lang="en-US" dirty="0"/>
          </a:p>
        </p:txBody>
      </p:sp>
      <p:sp>
        <p:nvSpPr>
          <p:cNvPr id="33" name="Text Placeholder 32">
            <a:extLst>
              <a:ext uri="{FF2B5EF4-FFF2-40B4-BE49-F238E27FC236}">
                <a16:creationId xmlns:a16="http://schemas.microsoft.com/office/drawing/2014/main" id="{778AC672-B3A8-4818-A2DD-4AC4E09C211F}"/>
              </a:ext>
            </a:extLst>
          </p:cNvPr>
          <p:cNvSpPr>
            <a:spLocks noGrp="1"/>
          </p:cNvSpPr>
          <p:nvPr>
            <p:ph type="body" sz="quarter" idx="15"/>
          </p:nvPr>
        </p:nvSpPr>
        <p:spPr>
          <a:xfrm>
            <a:off x="3927206" y="1599947"/>
            <a:ext cx="1706965" cy="492025"/>
          </a:xfrm>
        </p:spPr>
        <p:txBody>
          <a:bodyPr/>
          <a:lstStyle/>
          <a:p>
            <a:r>
              <a:rPr lang="en-US" dirty="0"/>
              <a:t>Learning rate</a:t>
            </a:r>
          </a:p>
        </p:txBody>
      </p:sp>
      <p:sp>
        <p:nvSpPr>
          <p:cNvPr id="107" name="Text Placeholder 106">
            <a:extLst>
              <a:ext uri="{FF2B5EF4-FFF2-40B4-BE49-F238E27FC236}">
                <a16:creationId xmlns:a16="http://schemas.microsoft.com/office/drawing/2014/main" id="{D03D5EA3-71CF-48D3-9275-FD6D80F02186}"/>
              </a:ext>
            </a:extLst>
          </p:cNvPr>
          <p:cNvSpPr>
            <a:spLocks noGrp="1"/>
          </p:cNvSpPr>
          <p:nvPr>
            <p:ph type="body" sz="quarter" idx="20"/>
          </p:nvPr>
        </p:nvSpPr>
        <p:spPr>
          <a:xfrm>
            <a:off x="2423421" y="2378452"/>
            <a:ext cx="1183179" cy="492025"/>
          </a:xfrm>
        </p:spPr>
        <p:txBody>
          <a:bodyPr/>
          <a:lstStyle/>
          <a:p>
            <a:r>
              <a:rPr lang="en-US" dirty="0"/>
              <a:t>A</a:t>
            </a:r>
          </a:p>
        </p:txBody>
      </p:sp>
      <p:sp>
        <p:nvSpPr>
          <p:cNvPr id="23" name="Text Placeholder 22">
            <a:extLst>
              <a:ext uri="{FF2B5EF4-FFF2-40B4-BE49-F238E27FC236}">
                <a16:creationId xmlns:a16="http://schemas.microsoft.com/office/drawing/2014/main" id="{F4EE2917-789E-49D4-B116-1CFBDB471D7A}"/>
              </a:ext>
            </a:extLst>
          </p:cNvPr>
          <p:cNvSpPr>
            <a:spLocks noGrp="1"/>
          </p:cNvSpPr>
          <p:nvPr>
            <p:ph type="body" sz="quarter" idx="26"/>
          </p:nvPr>
        </p:nvSpPr>
        <p:spPr>
          <a:xfrm>
            <a:off x="5443586" y="2129182"/>
            <a:ext cx="1706965" cy="1048575"/>
          </a:xfrm>
        </p:spPr>
        <p:txBody>
          <a:bodyPr/>
          <a:lstStyle/>
          <a:p>
            <a:r>
              <a:rPr lang="en-US" dirty="0"/>
              <a:t>Train data</a:t>
            </a:r>
          </a:p>
        </p:txBody>
      </p:sp>
      <p:sp>
        <p:nvSpPr>
          <p:cNvPr id="31" name="Text Placeholder 30">
            <a:extLst>
              <a:ext uri="{FF2B5EF4-FFF2-40B4-BE49-F238E27FC236}">
                <a16:creationId xmlns:a16="http://schemas.microsoft.com/office/drawing/2014/main" id="{926BA2DA-C2D4-4602-A901-B6642B650019}"/>
              </a:ext>
            </a:extLst>
          </p:cNvPr>
          <p:cNvSpPr>
            <a:spLocks noGrp="1"/>
          </p:cNvSpPr>
          <p:nvPr>
            <p:ph type="body" sz="quarter" idx="25"/>
          </p:nvPr>
        </p:nvSpPr>
        <p:spPr>
          <a:xfrm>
            <a:off x="1062863" y="3528829"/>
            <a:ext cx="1380680" cy="492025"/>
          </a:xfrm>
        </p:spPr>
        <p:txBody>
          <a:bodyPr/>
          <a:lstStyle/>
          <a:p>
            <a:r>
              <a:rPr lang="en-US" dirty="0" err="1"/>
              <a:t>N_estimators</a:t>
            </a:r>
            <a:endParaRPr lang="en-US" dirty="0"/>
          </a:p>
        </p:txBody>
      </p:sp>
      <p:sp>
        <p:nvSpPr>
          <p:cNvPr id="32" name="Text Placeholder 31">
            <a:extLst>
              <a:ext uri="{FF2B5EF4-FFF2-40B4-BE49-F238E27FC236}">
                <a16:creationId xmlns:a16="http://schemas.microsoft.com/office/drawing/2014/main" id="{09D3632F-CFE2-4072-8A8C-DF1D84B0A599}"/>
              </a:ext>
            </a:extLst>
          </p:cNvPr>
          <p:cNvSpPr>
            <a:spLocks noGrp="1"/>
          </p:cNvSpPr>
          <p:nvPr>
            <p:ph type="body" sz="quarter" idx="19"/>
          </p:nvPr>
        </p:nvSpPr>
        <p:spPr>
          <a:xfrm>
            <a:off x="7131018" y="3528829"/>
            <a:ext cx="1380681" cy="492025"/>
          </a:xfrm>
        </p:spPr>
        <p:txBody>
          <a:bodyPr/>
          <a:lstStyle/>
          <a:p>
            <a:r>
              <a:rPr lang="en-US" dirty="0"/>
              <a:t>Max depth</a:t>
            </a:r>
          </a:p>
        </p:txBody>
      </p:sp>
      <p:sp>
        <p:nvSpPr>
          <p:cNvPr id="119" name="Text Placeholder 118">
            <a:extLst>
              <a:ext uri="{FF2B5EF4-FFF2-40B4-BE49-F238E27FC236}">
                <a16:creationId xmlns:a16="http://schemas.microsoft.com/office/drawing/2014/main" id="{0F7C41D5-D65D-452F-93E8-B49828DD8507}"/>
              </a:ext>
            </a:extLst>
          </p:cNvPr>
          <p:cNvSpPr>
            <a:spLocks noGrp="1"/>
          </p:cNvSpPr>
          <p:nvPr>
            <p:ph type="body" sz="quarter" idx="22"/>
          </p:nvPr>
        </p:nvSpPr>
        <p:spPr>
          <a:xfrm>
            <a:off x="1322436" y="4634331"/>
            <a:ext cx="1183179" cy="492025"/>
          </a:xfrm>
        </p:spPr>
        <p:txBody>
          <a:bodyPr/>
          <a:lstStyle/>
          <a:p>
            <a:r>
              <a:rPr lang="en-US" dirty="0"/>
              <a:t>C</a:t>
            </a:r>
          </a:p>
        </p:txBody>
      </p:sp>
      <p:sp>
        <p:nvSpPr>
          <p:cNvPr id="118" name="Text Placeholder 117">
            <a:extLst>
              <a:ext uri="{FF2B5EF4-FFF2-40B4-BE49-F238E27FC236}">
                <a16:creationId xmlns:a16="http://schemas.microsoft.com/office/drawing/2014/main" id="{F91DCB5A-57D3-4EBF-A9A1-B708D2A13409}"/>
              </a:ext>
            </a:extLst>
          </p:cNvPr>
          <p:cNvSpPr>
            <a:spLocks noGrp="1"/>
          </p:cNvSpPr>
          <p:nvPr>
            <p:ph type="body" sz="quarter" idx="21"/>
          </p:nvPr>
        </p:nvSpPr>
        <p:spPr>
          <a:xfrm>
            <a:off x="2859913" y="4459860"/>
            <a:ext cx="1183179" cy="492025"/>
          </a:xfrm>
        </p:spPr>
        <p:txBody>
          <a:bodyPr/>
          <a:lstStyle/>
          <a:p>
            <a:r>
              <a:rPr lang="en-US" dirty="0"/>
              <a:t>B</a:t>
            </a:r>
          </a:p>
        </p:txBody>
      </p:sp>
      <p:sp>
        <p:nvSpPr>
          <p:cNvPr id="120" name="Text Placeholder 119">
            <a:extLst>
              <a:ext uri="{FF2B5EF4-FFF2-40B4-BE49-F238E27FC236}">
                <a16:creationId xmlns:a16="http://schemas.microsoft.com/office/drawing/2014/main" id="{8C60C4A6-41AD-4FB6-A2B5-385108B9D924}"/>
              </a:ext>
            </a:extLst>
          </p:cNvPr>
          <p:cNvSpPr>
            <a:spLocks noGrp="1"/>
          </p:cNvSpPr>
          <p:nvPr>
            <p:ph type="body" sz="quarter" idx="23"/>
          </p:nvPr>
        </p:nvSpPr>
        <p:spPr>
          <a:xfrm>
            <a:off x="5237403" y="4321788"/>
            <a:ext cx="1183179" cy="492025"/>
          </a:xfrm>
        </p:spPr>
        <p:txBody>
          <a:bodyPr/>
          <a:lstStyle/>
          <a:p>
            <a:r>
              <a:rPr lang="en-US" dirty="0"/>
              <a:t>D</a:t>
            </a:r>
          </a:p>
        </p:txBody>
      </p:sp>
      <p:sp>
        <p:nvSpPr>
          <p:cNvPr id="34" name="Text Placeholder 33">
            <a:extLst>
              <a:ext uri="{FF2B5EF4-FFF2-40B4-BE49-F238E27FC236}">
                <a16:creationId xmlns:a16="http://schemas.microsoft.com/office/drawing/2014/main" id="{DD0E0121-9CF8-404E-ACC6-53AFD861FE0F}"/>
              </a:ext>
            </a:extLst>
          </p:cNvPr>
          <p:cNvSpPr>
            <a:spLocks noGrp="1"/>
          </p:cNvSpPr>
          <p:nvPr>
            <p:ph type="body" sz="quarter" idx="17"/>
          </p:nvPr>
        </p:nvSpPr>
        <p:spPr>
          <a:xfrm>
            <a:off x="3927206" y="5468790"/>
            <a:ext cx="1706965" cy="492025"/>
          </a:xfrm>
        </p:spPr>
        <p:txBody>
          <a:bodyPr/>
          <a:lstStyle/>
          <a:p>
            <a:r>
              <a:rPr lang="en-ZA" dirty="0"/>
              <a:t>subsample</a:t>
            </a:r>
            <a:r>
              <a:rPr lang="en-US" dirty="0"/>
              <a:t>​</a:t>
            </a:r>
          </a:p>
        </p:txBody>
      </p:sp>
      <p:sp>
        <p:nvSpPr>
          <p:cNvPr id="121" name="Text Placeholder 120">
            <a:extLst>
              <a:ext uri="{FF2B5EF4-FFF2-40B4-BE49-F238E27FC236}">
                <a16:creationId xmlns:a16="http://schemas.microsoft.com/office/drawing/2014/main" id="{7B873056-ABAF-409E-9B1F-8C0284480F9A}"/>
              </a:ext>
            </a:extLst>
          </p:cNvPr>
          <p:cNvSpPr>
            <a:spLocks noGrp="1"/>
          </p:cNvSpPr>
          <p:nvPr>
            <p:ph type="body" sz="quarter" idx="24"/>
          </p:nvPr>
        </p:nvSpPr>
        <p:spPr>
          <a:xfrm>
            <a:off x="6486546" y="5195673"/>
            <a:ext cx="1183179" cy="492025"/>
          </a:xfrm>
        </p:spPr>
        <p:txBody>
          <a:bodyPr/>
          <a:lstStyle/>
          <a:p>
            <a:r>
              <a:rPr lang="en-US" dirty="0"/>
              <a:t>E</a:t>
            </a:r>
          </a:p>
        </p:txBody>
      </p:sp>
      <p:sp>
        <p:nvSpPr>
          <p:cNvPr id="4" name="Slide Number Placeholder 3">
            <a:extLst>
              <a:ext uri="{FF2B5EF4-FFF2-40B4-BE49-F238E27FC236}">
                <a16:creationId xmlns:a16="http://schemas.microsoft.com/office/drawing/2014/main" id="{476D13EE-70A1-4778-AF2D-A9A1C2D8273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18</a:t>
            </a:fld>
            <a:endParaRPr lang="en-US" dirty="0"/>
          </a:p>
        </p:txBody>
      </p:sp>
      <p:pic>
        <p:nvPicPr>
          <p:cNvPr id="7" name="Picture 6" descr="A picture containing text, font, screenshot&#10;&#10;Description automatically generated">
            <a:extLst>
              <a:ext uri="{FF2B5EF4-FFF2-40B4-BE49-F238E27FC236}">
                <a16:creationId xmlns:a16="http://schemas.microsoft.com/office/drawing/2014/main" id="{E456DA05-E134-04D6-BC53-3DAA12E0B432}"/>
              </a:ext>
            </a:extLst>
          </p:cNvPr>
          <p:cNvPicPr>
            <a:picLocks noChangeAspect="1"/>
          </p:cNvPicPr>
          <p:nvPr/>
        </p:nvPicPr>
        <p:blipFill>
          <a:blip r:embed="rId2"/>
          <a:stretch>
            <a:fillRect/>
          </a:stretch>
        </p:blipFill>
        <p:spPr>
          <a:xfrm>
            <a:off x="4043092" y="207464"/>
            <a:ext cx="3460897" cy="1196482"/>
          </a:xfrm>
          <a:prstGeom prst="rect">
            <a:avLst/>
          </a:prstGeom>
        </p:spPr>
      </p:pic>
      <p:sp>
        <p:nvSpPr>
          <p:cNvPr id="8" name="Footer Placeholder 2">
            <a:extLst>
              <a:ext uri="{FF2B5EF4-FFF2-40B4-BE49-F238E27FC236}">
                <a16:creationId xmlns:a16="http://schemas.microsoft.com/office/drawing/2014/main" id="{C5C63675-A415-AEFC-EDBD-0DAAE6F26D91}"/>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10" name="Date Placeholder 15">
            <a:extLst>
              <a:ext uri="{FF2B5EF4-FFF2-40B4-BE49-F238E27FC236}">
                <a16:creationId xmlns:a16="http://schemas.microsoft.com/office/drawing/2014/main" id="{8178DFDE-CCE3-E6D4-9D35-9BE552F8AB5B}"/>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1250618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a:lstStyle/>
          <a:p>
            <a:r>
              <a:rPr lang="en-US" noProof="0" dirty="0"/>
              <a:t>Model COMPARISON</a:t>
            </a:r>
            <a:endParaRPr lang="en-US" dirty="0"/>
          </a:p>
        </p:txBody>
      </p:sp>
      <p:graphicFrame>
        <p:nvGraphicFramePr>
          <p:cNvPr id="40" name="Content Placeholder 39">
            <a:extLst>
              <a:ext uri="{FF2B5EF4-FFF2-40B4-BE49-F238E27FC236}">
                <a16:creationId xmlns:a16="http://schemas.microsoft.com/office/drawing/2014/main" id="{C4173BE0-AA34-4982-97CE-4DE4B553BD22}"/>
              </a:ext>
            </a:extLst>
          </p:cNvPr>
          <p:cNvGraphicFramePr>
            <a:graphicFrameLocks noGrp="1"/>
          </p:cNvGraphicFramePr>
          <p:nvPr>
            <p:ph sz="quarter" idx="10"/>
            <p:extLst>
              <p:ext uri="{D42A27DB-BD31-4B8C-83A1-F6EECF244321}">
                <p14:modId xmlns:p14="http://schemas.microsoft.com/office/powerpoint/2010/main" val="3738384795"/>
              </p:ext>
            </p:extLst>
          </p:nvPr>
        </p:nvGraphicFramePr>
        <p:xfrm>
          <a:off x="692949" y="1113845"/>
          <a:ext cx="8517170" cy="5357812"/>
        </p:xfrm>
        <a:graphic>
          <a:graphicData uri="http://schemas.openxmlformats.org/drawingml/2006/table">
            <a:tbl>
              <a:tblPr firstRow="1" bandRow="1">
                <a:tableStyleId>{68D230F3-CF80-4859-8CE7-A43EE81993B5}</a:tableStyleId>
              </a:tblPr>
              <a:tblGrid>
                <a:gridCol w="2641271">
                  <a:extLst>
                    <a:ext uri="{9D8B030D-6E8A-4147-A177-3AD203B41FA5}">
                      <a16:colId xmlns:a16="http://schemas.microsoft.com/office/drawing/2014/main" val="1517755082"/>
                    </a:ext>
                  </a:extLst>
                </a:gridCol>
                <a:gridCol w="1668172">
                  <a:extLst>
                    <a:ext uri="{9D8B030D-6E8A-4147-A177-3AD203B41FA5}">
                      <a16:colId xmlns:a16="http://schemas.microsoft.com/office/drawing/2014/main" val="2446386500"/>
                    </a:ext>
                  </a:extLst>
                </a:gridCol>
                <a:gridCol w="1308410">
                  <a:extLst>
                    <a:ext uri="{9D8B030D-6E8A-4147-A177-3AD203B41FA5}">
                      <a16:colId xmlns:a16="http://schemas.microsoft.com/office/drawing/2014/main" val="3308918160"/>
                    </a:ext>
                  </a:extLst>
                </a:gridCol>
                <a:gridCol w="1412488">
                  <a:extLst>
                    <a:ext uri="{9D8B030D-6E8A-4147-A177-3AD203B41FA5}">
                      <a16:colId xmlns:a16="http://schemas.microsoft.com/office/drawing/2014/main" val="1854486728"/>
                    </a:ext>
                  </a:extLst>
                </a:gridCol>
                <a:gridCol w="1486829">
                  <a:extLst>
                    <a:ext uri="{9D8B030D-6E8A-4147-A177-3AD203B41FA5}">
                      <a16:colId xmlns:a16="http://schemas.microsoft.com/office/drawing/2014/main" val="1808496511"/>
                    </a:ext>
                  </a:extLst>
                </a:gridCol>
              </a:tblGrid>
              <a:tr h="412269">
                <a:tc>
                  <a:txBody>
                    <a:bodyPr/>
                    <a:lstStyle/>
                    <a:p>
                      <a:pPr algn="r"/>
                      <a:r>
                        <a:rPr lang="en-US" sz="2000" cap="all" spc="400" baseline="0" dirty="0">
                          <a:solidFill>
                            <a:schemeClr val="accent6"/>
                          </a:solidFill>
                          <a:latin typeface="+mj-lt"/>
                        </a:rPr>
                        <a:t>LIGHTGBM VS TUNED</a:t>
                      </a:r>
                    </a:p>
                  </a:txBody>
                  <a:tcPr anchor="ctr"/>
                </a:tc>
                <a:tc>
                  <a:txBody>
                    <a:bodyPr/>
                    <a:lstStyle/>
                    <a:p>
                      <a:pPr algn="r"/>
                      <a:r>
                        <a:rPr lang="en-US" sz="1600" b="0" cap="all" spc="200" baseline="0" dirty="0">
                          <a:solidFill>
                            <a:schemeClr val="accent6"/>
                          </a:solidFill>
                          <a:latin typeface="+mj-lt"/>
                        </a:rPr>
                        <a:t>Precision</a:t>
                      </a:r>
                    </a:p>
                  </a:txBody>
                  <a:tcPr anchor="ctr"/>
                </a:tc>
                <a:tc>
                  <a:txBody>
                    <a:bodyPr/>
                    <a:lstStyle/>
                    <a:p>
                      <a:pPr algn="r"/>
                      <a:r>
                        <a:rPr lang="en-US" sz="1600" b="0" cap="all" spc="200" baseline="0" dirty="0">
                          <a:solidFill>
                            <a:schemeClr val="accent6"/>
                          </a:solidFill>
                          <a:latin typeface="+mj-lt"/>
                        </a:rPr>
                        <a:t>Recall</a:t>
                      </a:r>
                    </a:p>
                  </a:txBody>
                  <a:tcPr anchor="ctr"/>
                </a:tc>
                <a:tc>
                  <a:txBody>
                    <a:bodyPr/>
                    <a:lstStyle/>
                    <a:p>
                      <a:pPr algn="r"/>
                      <a:r>
                        <a:rPr lang="en-US" sz="1600" b="0" cap="all" spc="200" baseline="0" dirty="0">
                          <a:solidFill>
                            <a:schemeClr val="accent6"/>
                          </a:solidFill>
                          <a:latin typeface="+mj-lt"/>
                        </a:rPr>
                        <a:t>F1-SCORE</a:t>
                      </a:r>
                    </a:p>
                  </a:txBody>
                  <a:tcPr anchor="ctr"/>
                </a:tc>
                <a:tc>
                  <a:txBody>
                    <a:bodyPr/>
                    <a:lstStyle/>
                    <a:p>
                      <a:pPr algn="r"/>
                      <a:r>
                        <a:rPr lang="en-US" sz="1600" b="0" cap="all" spc="400" baseline="0" dirty="0">
                          <a:solidFill>
                            <a:schemeClr val="accent6"/>
                          </a:solidFill>
                          <a:latin typeface="+mj-lt"/>
                        </a:rPr>
                        <a:t>SUPPORT</a:t>
                      </a:r>
                    </a:p>
                  </a:txBody>
                  <a:tcPr anchor="ctr"/>
                </a:tc>
                <a:extLst>
                  <a:ext uri="{0D108BD9-81ED-4DB2-BD59-A6C34878D82A}">
                    <a16:rowId xmlns:a16="http://schemas.microsoft.com/office/drawing/2014/main" val="3100351803"/>
                  </a:ext>
                </a:extLst>
              </a:tr>
              <a:tr h="355174">
                <a:tc>
                  <a:txBody>
                    <a:bodyPr/>
                    <a:lstStyle/>
                    <a:p>
                      <a:pPr algn="l" rtl="0" fontAlgn="base"/>
                      <a:r>
                        <a:rPr lang="en-US" sz="1200" b="0" i="0" u="none" strike="noStrike" dirty="0" err="1">
                          <a:solidFill>
                            <a:schemeClr val="bg1"/>
                          </a:solidFill>
                          <a:effectLst/>
                          <a:latin typeface="+mn-lt"/>
                        </a:rPr>
                        <a:t>LightGBM</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1628125"/>
                  </a:ext>
                </a:extLst>
              </a:tr>
              <a:tr h="357188">
                <a:tc>
                  <a:txBody>
                    <a:bodyPr/>
                    <a:lstStyle/>
                    <a:p>
                      <a:pPr algn="l" rtl="0" fontAlgn="base"/>
                      <a:r>
                        <a:rPr lang="en-US" sz="1200" b="0" i="0" u="none" strike="noStrike" dirty="0">
                          <a:solidFill>
                            <a:schemeClr val="bg1"/>
                          </a:solidFill>
                          <a:effectLst/>
                          <a:latin typeface="+mn-lt"/>
                        </a:rPr>
                        <a:t>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dirty="0">
                          <a:solidFill>
                            <a:schemeClr val="bg1"/>
                          </a:solidFill>
                          <a:effectLst/>
                        </a:rPr>
                        <a:t>0.99</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dirty="0">
                          <a:solidFill>
                            <a:schemeClr val="bg1"/>
                          </a:solidFill>
                          <a:effectLst/>
                        </a:rPr>
                        <a:t>0.99</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0.99</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3001</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bg1"/>
                          </a:solidFill>
                          <a:effectLst/>
                        </a:rPr>
                        <a:t>1</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dirty="0">
                          <a:solidFill>
                            <a:schemeClr val="bg1"/>
                          </a:solidFill>
                          <a:effectLst/>
                        </a:rPr>
                        <a:t>​</a:t>
                      </a:r>
                      <a:r>
                        <a:rPr lang="en-US" sz="1200" b="0" u="none" strike="noStrike" dirty="0">
                          <a:solidFill>
                            <a:schemeClr val="bg1"/>
                          </a:solidFill>
                          <a:effectLst/>
                        </a:rPr>
                        <a:t>0.95</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0.92</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0.94</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597</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282084003"/>
                  </a:ext>
                </a:extLst>
              </a:tr>
              <a:tr h="357188">
                <a:tc>
                  <a:txBody>
                    <a:bodyPr/>
                    <a:lstStyle/>
                    <a:p>
                      <a:pPr algn="l" rtl="0" fontAlgn="base"/>
                      <a:r>
                        <a:rPr lang="en-US" sz="1200" b="0" dirty="0">
                          <a:solidFill>
                            <a:schemeClr val="bg1"/>
                          </a:solidFill>
                          <a:effectLst/>
                        </a:rPr>
                        <a:t>Accuracy​</a:t>
                      </a:r>
                      <a:endParaRPr lang="en-US" sz="1200" b="0" i="0" dirty="0">
                        <a:solidFill>
                          <a:schemeClr val="bg1"/>
                        </a:solidFill>
                        <a:effectLst/>
                        <a:latin typeface="+mn-lt"/>
                      </a:endParaRPr>
                    </a:p>
                  </a:txBody>
                  <a:tcPr anchor="ctr">
                    <a:solidFill>
                      <a:schemeClr val="accent1"/>
                    </a:solidFill>
                  </a:tcPr>
                </a:tc>
                <a:tc>
                  <a:txBody>
                    <a:bodyPr/>
                    <a:lstStyle/>
                    <a:p>
                      <a:pPr algn="r" rtl="0" fontAlgn="base"/>
                      <a:endParaRPr lang="en-US" sz="1200" b="0" i="0" dirty="0">
                        <a:solidFill>
                          <a:schemeClr val="bg1"/>
                        </a:solidFill>
                        <a:effectLst/>
                        <a:latin typeface="+mn-lt"/>
                      </a:endParaRPr>
                    </a:p>
                  </a:txBody>
                  <a:tcPr anchor="ctr">
                    <a:solidFill>
                      <a:schemeClr val="accent1"/>
                    </a:solidFill>
                  </a:tcPr>
                </a:tc>
                <a:tc>
                  <a:txBody>
                    <a:bodyPr/>
                    <a:lstStyle/>
                    <a:p>
                      <a:pPr algn="r" rtl="0" fontAlgn="base"/>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0.98</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3598​</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bg1"/>
                          </a:solidFill>
                          <a:effectLst/>
                        </a:rPr>
                        <a:t>Macro Average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0.97</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0.96</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0.96</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3598​</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bg1"/>
                          </a:solidFill>
                          <a:effectLst/>
                          <a:latin typeface="+mj-lt"/>
                        </a:rPr>
                        <a:t>Weighted average</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0.98</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0.98</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0.98</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auto"/>
                      <a:r>
                        <a:rPr lang="en-US" sz="1200" b="0" u="none" strike="noStrike" dirty="0">
                          <a:solidFill>
                            <a:schemeClr val="bg1"/>
                          </a:solidFill>
                          <a:effectLst/>
                          <a:latin typeface="+mj-lt"/>
                        </a:rPr>
                        <a:t>3598</a:t>
                      </a:r>
                      <a:endParaRPr lang="en-US" sz="1200" b="0" i="0" u="none" strike="noStrike"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550227705"/>
                  </a:ext>
                </a:extLst>
              </a:tr>
              <a:tr h="363010">
                <a:tc>
                  <a:txBody>
                    <a:bodyPr/>
                    <a:lstStyle/>
                    <a:p>
                      <a:pPr algn="l" rtl="0" fontAlgn="base"/>
                      <a:r>
                        <a:rPr lang="en-US" sz="1200" b="0" i="0" u="none" strike="noStrike" dirty="0" err="1">
                          <a:solidFill>
                            <a:schemeClr val="bg1"/>
                          </a:solidFill>
                          <a:effectLst/>
                          <a:latin typeface="+mn-lt"/>
                        </a:rPr>
                        <a:t>LightGBM</a:t>
                      </a:r>
                      <a:r>
                        <a:rPr lang="en-US" sz="1200" b="0" i="0" u="none" strike="noStrike" dirty="0">
                          <a:solidFill>
                            <a:schemeClr val="bg1"/>
                          </a:solidFill>
                          <a:effectLst/>
                          <a:latin typeface="+mn-lt"/>
                        </a:rPr>
                        <a:t> Tuned</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bg1"/>
                          </a:solidFill>
                          <a:effectLst/>
                        </a:rPr>
                        <a:t>   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0.99</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0.99</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0.99</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6999</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bg1"/>
                          </a:solidFill>
                          <a:effectLst/>
                        </a:rPr>
                        <a:t>   1</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0.97</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0.93</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0.95</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1394</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bg1"/>
                          </a:solidFill>
                          <a:effectLst/>
                        </a:rPr>
                        <a:t>   Accuracy</a:t>
                      </a:r>
                      <a:endParaRPr lang="en-US" sz="1200" b="0" i="0" dirty="0">
                        <a:solidFill>
                          <a:schemeClr val="bg1"/>
                        </a:solidFill>
                        <a:effectLst/>
                        <a:latin typeface="+mn-lt"/>
                      </a:endParaRPr>
                    </a:p>
                  </a:txBody>
                  <a:tcPr anchor="ctr">
                    <a:solidFill>
                      <a:schemeClr val="accent1"/>
                    </a:solidFill>
                  </a:tcPr>
                </a:tc>
                <a:tc>
                  <a:txBody>
                    <a:bodyPr/>
                    <a:lstStyle/>
                    <a:p>
                      <a:pPr algn="r" rtl="0" fontAlgn="base"/>
                      <a:endParaRPr lang="en-US" sz="1200" b="0" i="0" dirty="0">
                        <a:solidFill>
                          <a:schemeClr val="bg1"/>
                        </a:solidFill>
                        <a:effectLst/>
                        <a:latin typeface="+mn-lt"/>
                      </a:endParaRPr>
                    </a:p>
                  </a:txBody>
                  <a:tcPr anchor="ctr">
                    <a:solidFill>
                      <a:schemeClr val="accent1"/>
                    </a:solidFill>
                  </a:tcPr>
                </a:tc>
                <a:tc>
                  <a:txBody>
                    <a:bodyPr/>
                    <a:lstStyle/>
                    <a:p>
                      <a:pPr algn="r" rtl="0" fontAlgn="base"/>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0.98</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1394</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bg1"/>
                          </a:solidFill>
                          <a:effectLst/>
                        </a:rPr>
                        <a:t>   Macro Average</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0.98</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0.96</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0.97</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8393</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bg1"/>
                          </a:solidFill>
                          <a:effectLst/>
                          <a:latin typeface="+mj-lt"/>
                        </a:rPr>
                        <a:t>Weighted average</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0.98</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0.98</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0.98</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0" u="none" strike="noStrike" dirty="0">
                          <a:solidFill>
                            <a:schemeClr val="bg1"/>
                          </a:solidFill>
                          <a:effectLst/>
                          <a:latin typeface="+mj-lt"/>
                        </a:rPr>
                        <a:t>8393</a:t>
                      </a:r>
                      <a:endParaRPr lang="en-US" sz="1200" b="0" i="0"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098074008"/>
                  </a:ext>
                </a:extLst>
              </a:tr>
              <a:tr h="354904">
                <a:tc>
                  <a:txBody>
                    <a:bodyPr/>
                    <a:lstStyle/>
                    <a:p>
                      <a:pPr algn="l" rtl="0" fontAlgn="base"/>
                      <a:endParaRPr lang="en-US" sz="1200" b="0" i="0" dirty="0">
                        <a:solidFill>
                          <a:schemeClr val="bg1"/>
                        </a:solidFill>
                        <a:effectLst/>
                        <a:latin typeface="+mn-lt"/>
                      </a:endParaRPr>
                    </a:p>
                  </a:txBody>
                  <a:tcPr anchor="ctr">
                    <a:solidFill>
                      <a:schemeClr val="accent1"/>
                    </a:solidFill>
                  </a:tcPr>
                </a:tc>
                <a:tc>
                  <a:txBody>
                    <a:bodyPr/>
                    <a:lstStyle/>
                    <a:p>
                      <a:pPr algn="r" rtl="0" fontAlgn="base"/>
                      <a:endParaRPr lang="en-US" sz="1200" b="0" i="0" dirty="0">
                        <a:solidFill>
                          <a:schemeClr val="bg1"/>
                        </a:solidFill>
                        <a:effectLst/>
                        <a:latin typeface="+mn-lt"/>
                      </a:endParaRPr>
                    </a:p>
                  </a:txBody>
                  <a:tcPr anchor="ctr">
                    <a:solidFill>
                      <a:schemeClr val="accent1"/>
                    </a:solidFill>
                  </a:tcPr>
                </a:tc>
                <a:tc>
                  <a:txBody>
                    <a:bodyPr/>
                    <a:lstStyle/>
                    <a:p>
                      <a:pPr algn="r" rtl="0" fontAlgn="base"/>
                      <a:endParaRPr lang="en-US" sz="1200" b="0" i="0" dirty="0">
                        <a:solidFill>
                          <a:schemeClr val="bg1"/>
                        </a:solidFill>
                        <a:effectLst/>
                        <a:latin typeface="+mn-lt"/>
                      </a:endParaRPr>
                    </a:p>
                  </a:txBody>
                  <a:tcPr anchor="ctr">
                    <a:solidFill>
                      <a:schemeClr val="accent1"/>
                    </a:solidFill>
                  </a:tcPr>
                </a:tc>
                <a:tc>
                  <a:txBody>
                    <a:bodyPr/>
                    <a:lstStyle/>
                    <a:p>
                      <a:pPr algn="r" rtl="0" fontAlgn="base"/>
                      <a:endParaRPr lang="en-US" sz="1200" b="0" i="0" dirty="0">
                        <a:solidFill>
                          <a:schemeClr val="bg1"/>
                        </a:solidFill>
                        <a:effectLst/>
                        <a:latin typeface="+mn-lt"/>
                      </a:endParaRPr>
                    </a:p>
                  </a:txBody>
                  <a:tcPr anchor="ctr">
                    <a:solidFill>
                      <a:schemeClr val="accent1"/>
                    </a:solidFill>
                  </a:tcPr>
                </a:tc>
                <a:tc>
                  <a:txBody>
                    <a:bodyPr/>
                    <a:lstStyle/>
                    <a:p>
                      <a:pPr algn="l" rtl="0" fontAlgn="auto"/>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161353374"/>
                  </a:ext>
                </a:extLst>
              </a:tr>
            </a:tbl>
          </a:graphicData>
        </a:graphic>
      </p:graphicFrame>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19</a:t>
            </a:fld>
            <a:endParaRPr lang="en-US" dirty="0"/>
          </a:p>
        </p:txBody>
      </p:sp>
      <p:sp>
        <p:nvSpPr>
          <p:cNvPr id="2" name="Footer Placeholder 2">
            <a:extLst>
              <a:ext uri="{FF2B5EF4-FFF2-40B4-BE49-F238E27FC236}">
                <a16:creationId xmlns:a16="http://schemas.microsoft.com/office/drawing/2014/main" id="{2D268860-7963-1225-B9D0-2745B925D9C2}"/>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3" name="Date Placeholder 15">
            <a:extLst>
              <a:ext uri="{FF2B5EF4-FFF2-40B4-BE49-F238E27FC236}">
                <a16:creationId xmlns:a16="http://schemas.microsoft.com/office/drawing/2014/main" id="{833AED5A-EA8B-674F-4E3C-FDDC022C5686}"/>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1877591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 Process</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EDA</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Cluster Analysis</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Predictive Model Building</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Model Deployment</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06/22/2023</a:t>
            </a:r>
          </a:p>
        </p:txBody>
      </p:sp>
      <p:pic>
        <p:nvPicPr>
          <p:cNvPr id="13" name="Picture Placeholder 12" descr="A blue and yellow snake logo&#10;&#10;Description automatically generated with low confidence">
            <a:extLst>
              <a:ext uri="{FF2B5EF4-FFF2-40B4-BE49-F238E27FC236}">
                <a16:creationId xmlns:a16="http://schemas.microsoft.com/office/drawing/2014/main" id="{6486FEFD-DC9B-1A75-47E5-D30756BD745F}"/>
              </a:ext>
            </a:extLst>
          </p:cNvPr>
          <p:cNvPicPr>
            <a:picLocks noGrp="1" noChangeAspect="1"/>
          </p:cNvPicPr>
          <p:nvPr>
            <p:ph type="pic" sz="quarter" idx="25"/>
          </p:nvPr>
        </p:nvPicPr>
        <p:blipFill>
          <a:blip r:embed="rId2"/>
          <a:srcRect t="4346" b="4346"/>
          <a:stretch>
            <a:fillRect/>
          </a:stretch>
        </p:blipFill>
        <p:spPr/>
      </p:pic>
      <p:pic>
        <p:nvPicPr>
          <p:cNvPr id="21" name="Picture Placeholder 20" descr="A picture containing screenshot, colorfulness, design&#10;&#10;Description automatically generated">
            <a:extLst>
              <a:ext uri="{FF2B5EF4-FFF2-40B4-BE49-F238E27FC236}">
                <a16:creationId xmlns:a16="http://schemas.microsoft.com/office/drawing/2014/main" id="{6028FE71-E0EE-9CCD-86E6-8C0A81617234}"/>
              </a:ext>
            </a:extLst>
          </p:cNvPr>
          <p:cNvPicPr>
            <a:picLocks noGrp="1" noChangeAspect="1"/>
          </p:cNvPicPr>
          <p:nvPr>
            <p:ph type="pic" sz="quarter" idx="26"/>
          </p:nvPr>
        </p:nvPicPr>
        <p:blipFill>
          <a:blip r:embed="rId3"/>
          <a:srcRect l="16542" r="16542"/>
          <a:stretch>
            <a:fillRect/>
          </a:stretch>
        </p:blipFill>
        <p:spPr/>
      </p:pic>
      <p:pic>
        <p:nvPicPr>
          <p:cNvPr id="52" name="Picture Placeholder 51" descr="A picture containing creativity, design&#10;&#10;Description automatically generated with low confidence">
            <a:extLst>
              <a:ext uri="{FF2B5EF4-FFF2-40B4-BE49-F238E27FC236}">
                <a16:creationId xmlns:a16="http://schemas.microsoft.com/office/drawing/2014/main" id="{FC3DAF3B-CF18-4CA9-7D42-4F204CA8865F}"/>
              </a:ext>
            </a:extLst>
          </p:cNvPr>
          <p:cNvPicPr>
            <a:picLocks noGrp="1" noChangeAspect="1"/>
          </p:cNvPicPr>
          <p:nvPr>
            <p:ph type="pic" sz="quarter" idx="28"/>
          </p:nvPr>
        </p:nvPicPr>
        <p:blipFill>
          <a:blip r:embed="rId4"/>
          <a:srcRect/>
          <a:stretch>
            <a:fillRect/>
          </a:stretch>
        </p:blipFill>
        <p:spPr/>
      </p:pic>
      <p:pic>
        <p:nvPicPr>
          <p:cNvPr id="54" name="Graphic 53">
            <a:extLst>
              <a:ext uri="{FF2B5EF4-FFF2-40B4-BE49-F238E27FC236}">
                <a16:creationId xmlns:a16="http://schemas.microsoft.com/office/drawing/2014/main" id="{B76C4EF2-FA3A-2F2B-D18A-8C80F115EC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1878" y="3417623"/>
            <a:ext cx="830980" cy="455520"/>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6447-8516-4E29-D9A9-3674145103D0}"/>
              </a:ext>
            </a:extLst>
          </p:cNvPr>
          <p:cNvSpPr>
            <a:spLocks noGrp="1"/>
          </p:cNvSpPr>
          <p:nvPr>
            <p:ph type="title"/>
          </p:nvPr>
        </p:nvSpPr>
        <p:spPr/>
        <p:txBody>
          <a:bodyPr/>
          <a:lstStyle/>
          <a:p>
            <a:r>
              <a:rPr lang="en-US" dirty="0"/>
              <a:t>Evaluating model</a:t>
            </a:r>
          </a:p>
        </p:txBody>
      </p:sp>
      <p:sp>
        <p:nvSpPr>
          <p:cNvPr id="3" name="Text Placeholder 2">
            <a:extLst>
              <a:ext uri="{FF2B5EF4-FFF2-40B4-BE49-F238E27FC236}">
                <a16:creationId xmlns:a16="http://schemas.microsoft.com/office/drawing/2014/main" id="{6FE8B268-7C61-9305-26F6-F445865E822D}"/>
              </a:ext>
            </a:extLst>
          </p:cNvPr>
          <p:cNvSpPr>
            <a:spLocks noGrp="1"/>
          </p:cNvSpPr>
          <p:nvPr>
            <p:ph type="body" sz="quarter" idx="19"/>
          </p:nvPr>
        </p:nvSpPr>
        <p:spPr/>
        <p:txBody>
          <a:bodyPr/>
          <a:lstStyle/>
          <a:p>
            <a:r>
              <a:rPr lang="en-US" dirty="0"/>
              <a:t>LIGHTGBM Tuned</a:t>
            </a:r>
          </a:p>
        </p:txBody>
      </p:sp>
      <p:sp>
        <p:nvSpPr>
          <p:cNvPr id="4" name="Text Placeholder 3">
            <a:extLst>
              <a:ext uri="{FF2B5EF4-FFF2-40B4-BE49-F238E27FC236}">
                <a16:creationId xmlns:a16="http://schemas.microsoft.com/office/drawing/2014/main" id="{4F6E32D8-CD87-B7D6-CB45-FEC17A659518}"/>
              </a:ext>
            </a:extLst>
          </p:cNvPr>
          <p:cNvSpPr>
            <a:spLocks noGrp="1"/>
          </p:cNvSpPr>
          <p:nvPr>
            <p:ph type="body" sz="quarter" idx="24"/>
          </p:nvPr>
        </p:nvSpPr>
        <p:spPr/>
        <p:txBody>
          <a:bodyPr/>
          <a:lstStyle/>
          <a:p>
            <a:r>
              <a:rPr lang="en-US" dirty="0"/>
              <a:t>Model Performance</a:t>
            </a:r>
          </a:p>
        </p:txBody>
      </p:sp>
      <p:sp>
        <p:nvSpPr>
          <p:cNvPr id="6" name="Text Placeholder 5">
            <a:extLst>
              <a:ext uri="{FF2B5EF4-FFF2-40B4-BE49-F238E27FC236}">
                <a16:creationId xmlns:a16="http://schemas.microsoft.com/office/drawing/2014/main" id="{481347BE-8DE9-1A82-C723-EAC5D3825B3D}"/>
              </a:ext>
            </a:extLst>
          </p:cNvPr>
          <p:cNvSpPr>
            <a:spLocks noGrp="1"/>
          </p:cNvSpPr>
          <p:nvPr>
            <p:ph type="body" sz="quarter" idx="25"/>
          </p:nvPr>
        </p:nvSpPr>
        <p:spPr/>
        <p:txBody>
          <a:bodyPr/>
          <a:lstStyle/>
          <a:p>
            <a:r>
              <a:rPr lang="en-US" dirty="0"/>
              <a:t>Classification Report</a:t>
            </a:r>
          </a:p>
        </p:txBody>
      </p:sp>
      <p:sp>
        <p:nvSpPr>
          <p:cNvPr id="8" name="Slide Number Placeholder 7">
            <a:extLst>
              <a:ext uri="{FF2B5EF4-FFF2-40B4-BE49-F238E27FC236}">
                <a16:creationId xmlns:a16="http://schemas.microsoft.com/office/drawing/2014/main" id="{47D152B0-3D5C-2A0A-0C15-6D18F48AA990}"/>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22" name="Content Placeholder 21" descr="A screenshot of a computer&#10;&#10;Description automatically generated with low confidence">
            <a:extLst>
              <a:ext uri="{FF2B5EF4-FFF2-40B4-BE49-F238E27FC236}">
                <a16:creationId xmlns:a16="http://schemas.microsoft.com/office/drawing/2014/main" id="{C79E106E-AB68-71B2-27E3-74CE0BBD2348}"/>
              </a:ext>
            </a:extLst>
          </p:cNvPr>
          <p:cNvPicPr>
            <a:picLocks noGrp="1" noChangeAspect="1"/>
          </p:cNvPicPr>
          <p:nvPr>
            <p:ph sz="quarter" idx="32"/>
          </p:nvPr>
        </p:nvPicPr>
        <p:blipFill>
          <a:blip r:embed="rId2"/>
          <a:stretch>
            <a:fillRect/>
          </a:stretch>
        </p:blipFill>
        <p:spPr>
          <a:xfrm>
            <a:off x="1179266" y="3333750"/>
            <a:ext cx="3727942" cy="26368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Content Placeholder 23" descr="A screenshot of a computer&#10;&#10;Description automatically generated with medium confidence">
            <a:extLst>
              <a:ext uri="{FF2B5EF4-FFF2-40B4-BE49-F238E27FC236}">
                <a16:creationId xmlns:a16="http://schemas.microsoft.com/office/drawing/2014/main" id="{F979431F-C194-C956-CC8E-A29484A375B0}"/>
              </a:ext>
            </a:extLst>
          </p:cNvPr>
          <p:cNvPicPr>
            <a:picLocks noGrp="1" noChangeAspect="1"/>
          </p:cNvPicPr>
          <p:nvPr>
            <p:ph sz="quarter" idx="33"/>
          </p:nvPr>
        </p:nvPicPr>
        <p:blipFill>
          <a:blip r:embed="rId3"/>
          <a:stretch>
            <a:fillRect/>
          </a:stretch>
        </p:blipFill>
        <p:spPr>
          <a:xfrm>
            <a:off x="6727145" y="3333750"/>
            <a:ext cx="3766911" cy="26368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Footer Placeholder 2">
            <a:extLst>
              <a:ext uri="{FF2B5EF4-FFF2-40B4-BE49-F238E27FC236}">
                <a16:creationId xmlns:a16="http://schemas.microsoft.com/office/drawing/2014/main" id="{A94218AE-C66E-DDB3-B69A-8875A18211A8}"/>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6" name="Date Placeholder 15">
            <a:extLst>
              <a:ext uri="{FF2B5EF4-FFF2-40B4-BE49-F238E27FC236}">
                <a16:creationId xmlns:a16="http://schemas.microsoft.com/office/drawing/2014/main" id="{28E0050C-2F52-0A8E-8306-A793E72097FA}"/>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1959972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5029799" y="1380501"/>
            <a:ext cx="5097428" cy="991689"/>
          </a:xfrm>
        </p:spPr>
        <p:txBody>
          <a:bodyPr/>
          <a:lstStyle/>
          <a:p>
            <a:r>
              <a:rPr lang="en-US" dirty="0"/>
              <a:t>Model DEPLOYMENT</a:t>
            </a:r>
          </a:p>
        </p:txBody>
      </p:sp>
      <p:sp>
        <p:nvSpPr>
          <p:cNvPr id="26" name="Text Placeholder 25">
            <a:extLst>
              <a:ext uri="{FF2B5EF4-FFF2-40B4-BE49-F238E27FC236}">
                <a16:creationId xmlns:a16="http://schemas.microsoft.com/office/drawing/2014/main" id="{8182F801-E17C-4A69-AD17-239F51B8AA22}"/>
              </a:ext>
            </a:extLst>
          </p:cNvPr>
          <p:cNvSpPr>
            <a:spLocks noGrp="1"/>
          </p:cNvSpPr>
          <p:nvPr>
            <p:ph type="body" sz="quarter" idx="25"/>
          </p:nvPr>
        </p:nvSpPr>
        <p:spPr>
          <a:xfrm>
            <a:off x="4971885" y="2668959"/>
            <a:ext cx="4146859" cy="991689"/>
          </a:xfrm>
        </p:spPr>
        <p:txBody>
          <a:bodyPr/>
          <a:lstStyle/>
          <a:p>
            <a:r>
              <a:rPr lang="en-US" dirty="0"/>
              <a:t>Next step</a:t>
            </a:r>
          </a:p>
        </p:txBody>
      </p:sp>
      <p:sp>
        <p:nvSpPr>
          <p:cNvPr id="51" name="Text Placeholder 50">
            <a:extLst>
              <a:ext uri="{FF2B5EF4-FFF2-40B4-BE49-F238E27FC236}">
                <a16:creationId xmlns:a16="http://schemas.microsoft.com/office/drawing/2014/main" id="{1FD9BD1C-061E-444C-9C04-891206C401D9}"/>
              </a:ext>
            </a:extLst>
          </p:cNvPr>
          <p:cNvSpPr>
            <a:spLocks noGrp="1"/>
          </p:cNvSpPr>
          <p:nvPr>
            <p:ph type="body" sz="quarter" idx="23"/>
          </p:nvPr>
        </p:nvSpPr>
        <p:spPr>
          <a:xfrm>
            <a:off x="4971885" y="3909994"/>
            <a:ext cx="4262686" cy="1151633"/>
          </a:xfrm>
        </p:spPr>
        <p:txBody>
          <a:bodyPr/>
          <a:lstStyle/>
          <a:p>
            <a:r>
              <a:rPr lang="en-US" dirty="0"/>
              <a:t>We will move to a new .</a:t>
            </a:r>
            <a:r>
              <a:rPr lang="en-US" dirty="0" err="1"/>
              <a:t>py</a:t>
            </a:r>
            <a:r>
              <a:rPr lang="en-US" dirty="0"/>
              <a:t> file where we will employ </a:t>
            </a:r>
            <a:r>
              <a:rPr lang="en-US" dirty="0" err="1"/>
              <a:t>Streamlit</a:t>
            </a:r>
            <a:r>
              <a:rPr lang="en-US" dirty="0"/>
              <a:t> to create our web application. This application will serve as the interface for our work, allowing users to interact with our model, input data, and receive predictions in real-time.</a:t>
            </a:r>
            <a:endParaRPr lang="en-ZA" dirty="0"/>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21</a:t>
            </a:fld>
            <a:endParaRPr lang="en-US" dirty="0"/>
          </a:p>
        </p:txBody>
      </p:sp>
      <p:cxnSp>
        <p:nvCxnSpPr>
          <p:cNvPr id="15" name="Straight Connector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5880931" y="3803377"/>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9" name="Picture 18" descr="A picture containing graphics, graphic design, font, logo&#10;&#10;Description automatically generated">
            <a:extLst>
              <a:ext uri="{FF2B5EF4-FFF2-40B4-BE49-F238E27FC236}">
                <a16:creationId xmlns:a16="http://schemas.microsoft.com/office/drawing/2014/main" id="{4A6B955E-0025-27F2-87C4-94CF2D8801E5}"/>
              </a:ext>
            </a:extLst>
          </p:cNvPr>
          <p:cNvPicPr>
            <a:picLocks noChangeAspect="1"/>
          </p:cNvPicPr>
          <p:nvPr/>
        </p:nvPicPr>
        <p:blipFill>
          <a:blip r:embed="rId2"/>
          <a:stretch>
            <a:fillRect/>
          </a:stretch>
        </p:blipFill>
        <p:spPr>
          <a:xfrm>
            <a:off x="1097351" y="2899318"/>
            <a:ext cx="3214820" cy="18808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Footer Placeholder 2">
            <a:extLst>
              <a:ext uri="{FF2B5EF4-FFF2-40B4-BE49-F238E27FC236}">
                <a16:creationId xmlns:a16="http://schemas.microsoft.com/office/drawing/2014/main" id="{AACA854C-C352-EFBE-2885-5062F3CDC489}"/>
              </a:ext>
            </a:extLst>
          </p:cNvPr>
          <p:cNvSpPr>
            <a:spLocks noGrp="1"/>
          </p:cNvSpPr>
          <p:nvPr>
            <p:ph type="ftr" sz="quarter" idx="3"/>
          </p:nvPr>
        </p:nvSpPr>
        <p:spPr>
          <a:xfrm rot="5400000">
            <a:off x="10367099" y="1460794"/>
            <a:ext cx="3042895" cy="365125"/>
          </a:xfrm>
        </p:spPr>
        <p:txBody>
          <a:bodyPr/>
          <a:lstStyle/>
          <a:p>
            <a:r>
              <a:rPr lang="en-US" dirty="0"/>
              <a:t>Employe churn analysis</a:t>
            </a:r>
          </a:p>
        </p:txBody>
      </p:sp>
      <p:sp>
        <p:nvSpPr>
          <p:cNvPr id="22" name="Date Placeholder 15">
            <a:extLst>
              <a:ext uri="{FF2B5EF4-FFF2-40B4-BE49-F238E27FC236}">
                <a16:creationId xmlns:a16="http://schemas.microsoft.com/office/drawing/2014/main" id="{C7398FA4-98BA-56B3-00CC-CA66178A918E}"/>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1423613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Our journey today has seen us through each step of a data science project, from understanding the data, analyzing it, building a predictive model, fine-tuning that model, and finally deploying it. It has been an enriching experience, filled with valuable insights and learning. </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22</a:t>
            </a:fld>
            <a:endParaRPr lang="en-US" dirty="0"/>
          </a:p>
        </p:txBody>
      </p:sp>
      <p:sp>
        <p:nvSpPr>
          <p:cNvPr id="2" name="Footer Placeholder 2">
            <a:extLst>
              <a:ext uri="{FF2B5EF4-FFF2-40B4-BE49-F238E27FC236}">
                <a16:creationId xmlns:a16="http://schemas.microsoft.com/office/drawing/2014/main" id="{241D98EA-8783-B7BD-3F9F-8702349A9727}"/>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3" name="Date Placeholder 15">
            <a:extLst>
              <a:ext uri="{FF2B5EF4-FFF2-40B4-BE49-F238E27FC236}">
                <a16:creationId xmlns:a16="http://schemas.microsoft.com/office/drawing/2014/main" id="{0FDD97D0-CB46-16BC-20C9-06B206A3284A}"/>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2946034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Ihsan Karaosmanoglu​​</a:t>
            </a:r>
          </a:p>
          <a:p>
            <a:r>
              <a:rPr lang="en-US" dirty="0"/>
              <a:t>You can find open-source code of this project on my GitHub account: github.com/ihsankoo</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23</a:t>
            </a:fld>
            <a:endParaRPr lang="en-US" dirty="0"/>
          </a:p>
        </p:txBody>
      </p:sp>
      <p:sp>
        <p:nvSpPr>
          <p:cNvPr id="2" name="Footer Placeholder 2">
            <a:extLst>
              <a:ext uri="{FF2B5EF4-FFF2-40B4-BE49-F238E27FC236}">
                <a16:creationId xmlns:a16="http://schemas.microsoft.com/office/drawing/2014/main" id="{19AE8D7B-E6E9-0B52-7938-CD5001DAE35B}"/>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3" name="Date Placeholder 15">
            <a:extLst>
              <a:ext uri="{FF2B5EF4-FFF2-40B4-BE49-F238E27FC236}">
                <a16:creationId xmlns:a16="http://schemas.microsoft.com/office/drawing/2014/main" id="{F7038D1B-5A9E-0389-6AD4-918EE73BD283}"/>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2806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34661" y="1376887"/>
            <a:ext cx="4579970" cy="538038"/>
          </a:xfrm>
        </p:spPr>
        <p:txBody>
          <a:bodyPr/>
          <a:lstStyle/>
          <a:p>
            <a:r>
              <a:rPr lang="en-US" dirty="0"/>
              <a:t>DATASET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308813"/>
            <a:ext cx="5309918" cy="2872039"/>
          </a:xfrm>
        </p:spPr>
        <p:txBody>
          <a:bodyPr/>
          <a:lstStyle/>
          <a:p>
            <a:r>
              <a:rPr lang="en-US" dirty="0"/>
              <a:t>Dataset includes level of satisfaction, evaluated performance, number of projects assigned, average monthly hours, years spent in the company, whether they had any work accident or not, if they received any promotion in the last five years, their department, salary level, and most importantly, whether the employee has left the company or not.</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9" name="Picture 8" descr="A black screen with white text&#10;&#10;Description automatically generated with low confidence">
            <a:extLst>
              <a:ext uri="{FF2B5EF4-FFF2-40B4-BE49-F238E27FC236}">
                <a16:creationId xmlns:a16="http://schemas.microsoft.com/office/drawing/2014/main" id="{792AC5ED-DD11-7244-B449-0BFE9F8F5B2D}"/>
              </a:ext>
            </a:extLst>
          </p:cNvPr>
          <p:cNvPicPr>
            <a:picLocks noChangeAspect="1"/>
          </p:cNvPicPr>
          <p:nvPr/>
        </p:nvPicPr>
        <p:blipFill>
          <a:blip r:embed="rId2"/>
          <a:stretch>
            <a:fillRect/>
          </a:stretch>
        </p:blipFill>
        <p:spPr>
          <a:xfrm>
            <a:off x="6984417" y="2003968"/>
            <a:ext cx="4752845" cy="2609611"/>
          </a:xfrm>
          <a:prstGeom prst="rect">
            <a:avLst/>
          </a:prstGeom>
        </p:spPr>
      </p:pic>
      <p:sp>
        <p:nvSpPr>
          <p:cNvPr id="13" name="Footer Placeholder 2">
            <a:extLst>
              <a:ext uri="{FF2B5EF4-FFF2-40B4-BE49-F238E27FC236}">
                <a16:creationId xmlns:a16="http://schemas.microsoft.com/office/drawing/2014/main" id="{24000C58-450D-CAE4-2859-8D80E97485D9}"/>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14" name="Date Placeholder 15">
            <a:extLst>
              <a:ext uri="{FF2B5EF4-FFF2-40B4-BE49-F238E27FC236}">
                <a16:creationId xmlns:a16="http://schemas.microsoft.com/office/drawing/2014/main" id="{E4B15E64-1153-9281-F3D4-4155EEB8DE0F}"/>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218423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Problem</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99594" y="1873815"/>
            <a:ext cx="2556579" cy="365125"/>
          </a:xfrm>
        </p:spPr>
        <p:txBody>
          <a:bodyPr/>
          <a:lstStyle/>
          <a:p>
            <a:r>
              <a:rPr lang="en-US" dirty="0"/>
              <a:t>Employee Churn</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5" y="2178444"/>
            <a:ext cx="2974356" cy="1328236"/>
          </a:xfrm>
        </p:spPr>
        <p:txBody>
          <a:bodyPr/>
          <a:lstStyle/>
          <a:p>
            <a:r>
              <a:rPr lang="en-US" dirty="0"/>
              <a:t>Significant impact on organization's productivity, morale, and overall operational continuity.</a:t>
            </a:r>
          </a:p>
          <a:p>
            <a:r>
              <a:rPr lang="en-US" dirty="0"/>
              <a:t>Understand and predict employee churn.</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873815"/>
            <a:ext cx="2556578" cy="365125"/>
          </a:xfrm>
        </p:spPr>
        <p:txBody>
          <a:bodyPr/>
          <a:lstStyle/>
          <a:p>
            <a:r>
              <a:rPr lang="en-US" dirty="0"/>
              <a:t>Imbalanced Data</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7" y="2178444"/>
            <a:ext cx="2556578" cy="1291081"/>
          </a:xfrm>
        </p:spPr>
        <p:txBody>
          <a:bodyPr/>
          <a:lstStyle/>
          <a:p>
            <a:r>
              <a:rPr lang="en-US" dirty="0"/>
              <a:t>This can significantly skew the predictive model's performance.</a:t>
            </a:r>
          </a:p>
          <a:p>
            <a:r>
              <a:rPr lang="en-US" dirty="0"/>
              <a:t>It can lead to overfit towards the majority class</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5" y="4071261"/>
            <a:ext cx="4669342" cy="365125"/>
          </a:xfrm>
        </p:spPr>
        <p:txBody>
          <a:bodyPr/>
          <a:lstStyle/>
          <a:p>
            <a:r>
              <a:rPr lang="en-US" dirty="0"/>
              <a:t>17% of Employees Parted Ways</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199597" y="4383943"/>
            <a:ext cx="3821848" cy="1884764"/>
          </a:xfrm>
        </p:spPr>
        <p:txBody>
          <a:bodyPr/>
          <a:lstStyle/>
          <a:p>
            <a:pPr marL="285750" indent="-285750">
              <a:buFont typeface="Arial" panose="020B0604020202020204" pitchFamily="34" charset="0"/>
              <a:buChar char="•"/>
            </a:pPr>
            <a:r>
              <a:rPr lang="en-US" dirty="0"/>
              <a:t>Almost 83% of the employees preferred to continue with the company and stayed.</a:t>
            </a:r>
          </a:p>
          <a:p>
            <a:pPr marL="285750" indent="-285750">
              <a:buFont typeface="Arial" panose="020B0604020202020204" pitchFamily="34" charset="0"/>
              <a:buChar char="•"/>
            </a:pPr>
            <a:r>
              <a:rPr lang="en-US" dirty="0"/>
              <a:t>10000 employees stayed.</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pic>
        <p:nvPicPr>
          <p:cNvPr id="9" name="Picture 8" descr="A picture containing text, diagram, screenshot, circle&#10;&#10;Description automatically generated">
            <a:extLst>
              <a:ext uri="{FF2B5EF4-FFF2-40B4-BE49-F238E27FC236}">
                <a16:creationId xmlns:a16="http://schemas.microsoft.com/office/drawing/2014/main" id="{5D464119-778A-72EE-A88E-190A33A80F26}"/>
              </a:ext>
            </a:extLst>
          </p:cNvPr>
          <p:cNvPicPr>
            <a:picLocks noChangeAspect="1"/>
          </p:cNvPicPr>
          <p:nvPr/>
        </p:nvPicPr>
        <p:blipFill>
          <a:blip r:embed="rId3"/>
          <a:stretch>
            <a:fillRect/>
          </a:stretch>
        </p:blipFill>
        <p:spPr>
          <a:xfrm>
            <a:off x="8231378" y="3575961"/>
            <a:ext cx="2658392" cy="27482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0" name="Footer Placeholder 2">
            <a:extLst>
              <a:ext uri="{FF2B5EF4-FFF2-40B4-BE49-F238E27FC236}">
                <a16:creationId xmlns:a16="http://schemas.microsoft.com/office/drawing/2014/main" id="{A8D70C2D-AB9C-DBC2-11E7-DAD5420AA96C}"/>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11" name="Date Placeholder 15">
            <a:extLst>
              <a:ext uri="{FF2B5EF4-FFF2-40B4-BE49-F238E27FC236}">
                <a16:creationId xmlns:a16="http://schemas.microsoft.com/office/drawing/2014/main" id="{C2213F86-4E3F-ED24-AD2D-CA42195235C6}"/>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029C22A-CF2D-8517-1C1C-F9B047468126}"/>
              </a:ext>
            </a:extLst>
          </p:cNvPr>
          <p:cNvSpPr>
            <a:spLocks noGrp="1"/>
          </p:cNvSpPr>
          <p:nvPr>
            <p:ph type="body" sz="quarter" idx="23"/>
          </p:nvPr>
        </p:nvSpPr>
        <p:spPr>
          <a:xfrm>
            <a:off x="8296507" y="2610863"/>
            <a:ext cx="3447307" cy="365125"/>
          </a:xfrm>
        </p:spPr>
        <p:txBody>
          <a:bodyPr/>
          <a:lstStyle/>
          <a:p>
            <a:r>
              <a:rPr lang="en-US" dirty="0"/>
              <a:t>Satisfaction Level and Left</a:t>
            </a:r>
          </a:p>
        </p:txBody>
      </p:sp>
      <p:sp>
        <p:nvSpPr>
          <p:cNvPr id="8" name="Text Placeholder 7">
            <a:extLst>
              <a:ext uri="{FF2B5EF4-FFF2-40B4-BE49-F238E27FC236}">
                <a16:creationId xmlns:a16="http://schemas.microsoft.com/office/drawing/2014/main" id="{FE83B47B-2FA7-AA99-B0CC-7ADFF2DC7EC4}"/>
              </a:ext>
            </a:extLst>
          </p:cNvPr>
          <p:cNvSpPr>
            <a:spLocks noGrp="1"/>
          </p:cNvSpPr>
          <p:nvPr>
            <p:ph type="body" sz="quarter" idx="17"/>
          </p:nvPr>
        </p:nvSpPr>
        <p:spPr>
          <a:xfrm>
            <a:off x="8646105" y="2926378"/>
            <a:ext cx="2640803" cy="1616414"/>
          </a:xfrm>
        </p:spPr>
        <p:txBody>
          <a:bodyPr/>
          <a:lstStyle/>
          <a:p>
            <a:pPr marL="285750" indent="-285750" algn="l">
              <a:buFont typeface="Arial" panose="020B0604020202020204" pitchFamily="34" charset="0"/>
              <a:buChar char="•"/>
            </a:pPr>
            <a:r>
              <a:rPr lang="en-US" dirty="0"/>
              <a:t>Complex relationship between these two features</a:t>
            </a:r>
          </a:p>
          <a:p>
            <a:pPr marL="285750" indent="-285750" algn="l">
              <a:buFont typeface="Arial" panose="020B0604020202020204" pitchFamily="34" charset="0"/>
              <a:buChar char="•"/>
            </a:pPr>
            <a:r>
              <a:rPr lang="en-US" dirty="0"/>
              <a:t>Between 0.7 and 0.9 satisfaction levels there is an increase in the number of those who left the company</a:t>
            </a:r>
          </a:p>
        </p:txBody>
      </p:sp>
      <p:sp>
        <p:nvSpPr>
          <p:cNvPr id="12" name="Slide Number Placeholder 11">
            <a:extLst>
              <a:ext uri="{FF2B5EF4-FFF2-40B4-BE49-F238E27FC236}">
                <a16:creationId xmlns:a16="http://schemas.microsoft.com/office/drawing/2014/main" id="{951B4DBB-DA8E-7AEB-23A8-7E3A43317C7F}"/>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pic>
        <p:nvPicPr>
          <p:cNvPr id="19" name="Picture 18" descr="A picture containing text, screenshot, plot, diagram&#10;&#10;Description automatically generated">
            <a:extLst>
              <a:ext uri="{FF2B5EF4-FFF2-40B4-BE49-F238E27FC236}">
                <a16:creationId xmlns:a16="http://schemas.microsoft.com/office/drawing/2014/main" id="{B83D6CE6-0A39-D1D6-C05D-911ADCD23881}"/>
              </a:ext>
            </a:extLst>
          </p:cNvPr>
          <p:cNvPicPr>
            <a:picLocks noChangeAspect="1"/>
          </p:cNvPicPr>
          <p:nvPr/>
        </p:nvPicPr>
        <p:blipFill>
          <a:blip r:embed="rId2"/>
          <a:stretch>
            <a:fillRect/>
          </a:stretch>
        </p:blipFill>
        <p:spPr>
          <a:xfrm>
            <a:off x="511275" y="1981987"/>
            <a:ext cx="7677924" cy="381147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0" name="Footer Placeholder 2">
            <a:extLst>
              <a:ext uri="{FF2B5EF4-FFF2-40B4-BE49-F238E27FC236}">
                <a16:creationId xmlns:a16="http://schemas.microsoft.com/office/drawing/2014/main" id="{E412F269-DEAE-4519-F24F-5B321A0A9D4B}"/>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1" name="Date Placeholder 15">
            <a:extLst>
              <a:ext uri="{FF2B5EF4-FFF2-40B4-BE49-F238E27FC236}">
                <a16:creationId xmlns:a16="http://schemas.microsoft.com/office/drawing/2014/main" id="{0B45C03E-56F0-7064-83F6-554817CD386A}"/>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2117222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B5A6F93-B12C-2D16-DCF2-0053C9EECCF7}"/>
              </a:ext>
            </a:extLst>
          </p:cNvPr>
          <p:cNvSpPr>
            <a:spLocks noGrp="1"/>
          </p:cNvSpPr>
          <p:nvPr>
            <p:ph type="body" sz="quarter" idx="24"/>
          </p:nvPr>
        </p:nvSpPr>
        <p:spPr>
          <a:xfrm>
            <a:off x="8012591" y="2323711"/>
            <a:ext cx="3205306" cy="610568"/>
          </a:xfrm>
        </p:spPr>
        <p:txBody>
          <a:bodyPr/>
          <a:lstStyle/>
          <a:p>
            <a:r>
              <a:rPr lang="en-US" dirty="0"/>
              <a:t>Last Evaluation and Left</a:t>
            </a:r>
          </a:p>
        </p:txBody>
      </p:sp>
      <p:sp>
        <p:nvSpPr>
          <p:cNvPr id="10" name="Text Placeholder 9">
            <a:extLst>
              <a:ext uri="{FF2B5EF4-FFF2-40B4-BE49-F238E27FC236}">
                <a16:creationId xmlns:a16="http://schemas.microsoft.com/office/drawing/2014/main" id="{750DD233-2A85-1C31-B0AC-084DF8CA3733}"/>
              </a:ext>
            </a:extLst>
          </p:cNvPr>
          <p:cNvSpPr>
            <a:spLocks noGrp="1"/>
          </p:cNvSpPr>
          <p:nvPr>
            <p:ph type="body" sz="quarter" idx="19"/>
          </p:nvPr>
        </p:nvSpPr>
        <p:spPr>
          <a:xfrm>
            <a:off x="8012591" y="2639225"/>
            <a:ext cx="3205306" cy="2702995"/>
          </a:xfrm>
        </p:spPr>
        <p:txBody>
          <a:bodyPr/>
          <a:lstStyle/>
          <a:p>
            <a:pPr marL="285750" indent="-285750" algn="l">
              <a:buFont typeface="Arial" panose="020B0604020202020204" pitchFamily="34" charset="0"/>
              <a:buChar char="•"/>
            </a:pPr>
            <a:r>
              <a:rPr lang="en-US" dirty="0"/>
              <a:t>Increase in the ranges of 0.45-0.6 and 0.8-1</a:t>
            </a:r>
          </a:p>
          <a:p>
            <a:pPr marL="285750" indent="-285750" algn="l">
              <a:buFont typeface="Arial" panose="020B0604020202020204" pitchFamily="34" charset="0"/>
              <a:buChar char="•"/>
            </a:pPr>
            <a:r>
              <a:rPr lang="en-US" dirty="0"/>
              <a:t>Both intervals of low to moderate scores and high scores saw an uptick in churn.</a:t>
            </a:r>
          </a:p>
        </p:txBody>
      </p:sp>
      <p:sp>
        <p:nvSpPr>
          <p:cNvPr id="12" name="Slide Number Placeholder 11">
            <a:extLst>
              <a:ext uri="{FF2B5EF4-FFF2-40B4-BE49-F238E27FC236}">
                <a16:creationId xmlns:a16="http://schemas.microsoft.com/office/drawing/2014/main" id="{21D6C4B2-5FA2-6EA4-2CA3-68C94C3D519D}"/>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19" name="Picture 18" descr="A picture containing text, screenshot, diagram, plot&#10;&#10;Description automatically generated">
            <a:extLst>
              <a:ext uri="{FF2B5EF4-FFF2-40B4-BE49-F238E27FC236}">
                <a16:creationId xmlns:a16="http://schemas.microsoft.com/office/drawing/2014/main" id="{3AEEFD96-88C4-0105-FBF8-88D73582AC98}"/>
              </a:ext>
            </a:extLst>
          </p:cNvPr>
          <p:cNvPicPr>
            <a:picLocks noChangeAspect="1"/>
          </p:cNvPicPr>
          <p:nvPr/>
        </p:nvPicPr>
        <p:blipFill>
          <a:blip r:embed="rId2"/>
          <a:stretch>
            <a:fillRect/>
          </a:stretch>
        </p:blipFill>
        <p:spPr>
          <a:xfrm>
            <a:off x="756154" y="1912969"/>
            <a:ext cx="6846511" cy="3429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Footer Placeholder 2">
            <a:extLst>
              <a:ext uri="{FF2B5EF4-FFF2-40B4-BE49-F238E27FC236}">
                <a16:creationId xmlns:a16="http://schemas.microsoft.com/office/drawing/2014/main" id="{3B7B2613-A308-D7A4-AA23-A0308AE0CC9E}"/>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1" name="Date Placeholder 15">
            <a:extLst>
              <a:ext uri="{FF2B5EF4-FFF2-40B4-BE49-F238E27FC236}">
                <a16:creationId xmlns:a16="http://schemas.microsoft.com/office/drawing/2014/main" id="{63E035CE-C01C-524F-804B-43E77B76D0FE}"/>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2657065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7CF5F0B-E544-230F-A1EC-7CFFB5E9154F}"/>
              </a:ext>
            </a:extLst>
          </p:cNvPr>
          <p:cNvSpPr>
            <a:spLocks noGrp="1"/>
          </p:cNvSpPr>
          <p:nvPr>
            <p:ph type="body" sz="quarter" idx="24"/>
          </p:nvPr>
        </p:nvSpPr>
        <p:spPr>
          <a:xfrm>
            <a:off x="8277894" y="2793425"/>
            <a:ext cx="2977404" cy="526959"/>
          </a:xfrm>
        </p:spPr>
        <p:txBody>
          <a:bodyPr/>
          <a:lstStyle/>
          <a:p>
            <a:r>
              <a:rPr lang="en-US" dirty="0"/>
              <a:t>Number of Project and Left</a:t>
            </a:r>
          </a:p>
        </p:txBody>
      </p:sp>
      <p:sp>
        <p:nvSpPr>
          <p:cNvPr id="10" name="Text Placeholder 9">
            <a:extLst>
              <a:ext uri="{FF2B5EF4-FFF2-40B4-BE49-F238E27FC236}">
                <a16:creationId xmlns:a16="http://schemas.microsoft.com/office/drawing/2014/main" id="{1B5045DD-6AA0-3DC7-EE29-E61E3C264712}"/>
              </a:ext>
            </a:extLst>
          </p:cNvPr>
          <p:cNvSpPr>
            <a:spLocks noGrp="1"/>
          </p:cNvSpPr>
          <p:nvPr>
            <p:ph type="body" sz="quarter" idx="19"/>
          </p:nvPr>
        </p:nvSpPr>
        <p:spPr>
          <a:xfrm>
            <a:off x="8277894" y="3320384"/>
            <a:ext cx="2977404" cy="2332855"/>
          </a:xfrm>
        </p:spPr>
        <p:txBody>
          <a:bodyPr/>
          <a:lstStyle/>
          <a:p>
            <a:pPr marL="285750" indent="-285750" algn="l">
              <a:buFont typeface="Arial" panose="020B0604020202020204" pitchFamily="34" charset="0"/>
              <a:buChar char="•"/>
            </a:pPr>
            <a:r>
              <a:rPr lang="en-US" dirty="0"/>
              <a:t>Employees who have completed 2, 6, and 7 projects are more prone to leave the company</a:t>
            </a:r>
          </a:p>
          <a:p>
            <a:pPr marL="285750" indent="-285750" algn="l">
              <a:buFont typeface="Arial" panose="020B0604020202020204" pitchFamily="34" charset="0"/>
              <a:buChar char="•"/>
            </a:pPr>
            <a:r>
              <a:rPr lang="en-US" dirty="0"/>
              <a:t> Trend is the increased likelihood to leave among employees who have completed only 2 projects</a:t>
            </a:r>
          </a:p>
        </p:txBody>
      </p:sp>
      <p:sp>
        <p:nvSpPr>
          <p:cNvPr id="12" name="Slide Number Placeholder 11">
            <a:extLst>
              <a:ext uri="{FF2B5EF4-FFF2-40B4-BE49-F238E27FC236}">
                <a16:creationId xmlns:a16="http://schemas.microsoft.com/office/drawing/2014/main" id="{5E2F6E2A-8E58-F3E1-1803-52EE13E51B37}"/>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9" name="Picture 18" descr="A picture containing text, screenshot, plot, diagram&#10;&#10;Description automatically generated">
            <a:extLst>
              <a:ext uri="{FF2B5EF4-FFF2-40B4-BE49-F238E27FC236}">
                <a16:creationId xmlns:a16="http://schemas.microsoft.com/office/drawing/2014/main" id="{ED6D5B49-8C6F-BD70-37B8-3E008AECCC8E}"/>
              </a:ext>
            </a:extLst>
          </p:cNvPr>
          <p:cNvPicPr>
            <a:picLocks noChangeAspect="1"/>
          </p:cNvPicPr>
          <p:nvPr/>
        </p:nvPicPr>
        <p:blipFill>
          <a:blip r:embed="rId2"/>
          <a:stretch>
            <a:fillRect/>
          </a:stretch>
        </p:blipFill>
        <p:spPr>
          <a:xfrm>
            <a:off x="1055647" y="2177810"/>
            <a:ext cx="7483913" cy="340138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0" name="Footer Placeholder 2">
            <a:extLst>
              <a:ext uri="{FF2B5EF4-FFF2-40B4-BE49-F238E27FC236}">
                <a16:creationId xmlns:a16="http://schemas.microsoft.com/office/drawing/2014/main" id="{5A12FBBC-8179-C411-9052-18FFD137CEEB}"/>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1" name="Date Placeholder 15">
            <a:extLst>
              <a:ext uri="{FF2B5EF4-FFF2-40B4-BE49-F238E27FC236}">
                <a16:creationId xmlns:a16="http://schemas.microsoft.com/office/drawing/2014/main" id="{168DB3F9-16B7-5BBC-2DF4-592F33D238F2}"/>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316782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2DE95CA-27FC-5774-D606-556F394C8FAD}"/>
              </a:ext>
            </a:extLst>
          </p:cNvPr>
          <p:cNvSpPr>
            <a:spLocks noGrp="1"/>
          </p:cNvSpPr>
          <p:nvPr>
            <p:ph type="body" sz="quarter" idx="24"/>
          </p:nvPr>
        </p:nvSpPr>
        <p:spPr>
          <a:xfrm>
            <a:off x="8553031" y="2011745"/>
            <a:ext cx="2965988" cy="598070"/>
          </a:xfrm>
        </p:spPr>
        <p:txBody>
          <a:bodyPr/>
          <a:lstStyle/>
          <a:p>
            <a:r>
              <a:rPr lang="en-US" dirty="0"/>
              <a:t>Average Monthly Hours and Left</a:t>
            </a:r>
          </a:p>
        </p:txBody>
      </p:sp>
      <p:sp>
        <p:nvSpPr>
          <p:cNvPr id="10" name="Text Placeholder 9">
            <a:extLst>
              <a:ext uri="{FF2B5EF4-FFF2-40B4-BE49-F238E27FC236}">
                <a16:creationId xmlns:a16="http://schemas.microsoft.com/office/drawing/2014/main" id="{6F5AE9FA-164E-2DC3-4BA3-ECA6E9426A34}"/>
              </a:ext>
            </a:extLst>
          </p:cNvPr>
          <p:cNvSpPr>
            <a:spLocks noGrp="1"/>
          </p:cNvSpPr>
          <p:nvPr>
            <p:ph type="body" sz="quarter" idx="19"/>
          </p:nvPr>
        </p:nvSpPr>
        <p:spPr>
          <a:xfrm>
            <a:off x="8553031" y="2609815"/>
            <a:ext cx="2965988" cy="2647667"/>
          </a:xfrm>
        </p:spPr>
        <p:txBody>
          <a:bodyPr/>
          <a:lstStyle/>
          <a:p>
            <a:r>
              <a:rPr lang="en-US" dirty="0"/>
              <a:t>The first phase; less than 125 hours per month.</a:t>
            </a:r>
          </a:p>
          <a:p>
            <a:r>
              <a:rPr lang="en-US" dirty="0"/>
              <a:t>The second phase; 125 to 160 hours per month.</a:t>
            </a:r>
          </a:p>
          <a:p>
            <a:r>
              <a:rPr lang="en-US" dirty="0"/>
              <a:t>The third phase; 160 to 220 hours per month. </a:t>
            </a:r>
          </a:p>
          <a:p>
            <a:r>
              <a:rPr lang="en-US" dirty="0"/>
              <a:t>The fourth phase; 220 to 288 hours per month.</a:t>
            </a:r>
          </a:p>
          <a:p>
            <a:r>
              <a:rPr lang="en-US" dirty="0"/>
              <a:t>The fifth phase; more than 288 hours per month.</a:t>
            </a:r>
          </a:p>
          <a:p>
            <a:endParaRPr lang="en-US" dirty="0"/>
          </a:p>
        </p:txBody>
      </p:sp>
      <p:sp>
        <p:nvSpPr>
          <p:cNvPr id="12" name="Slide Number Placeholder 11">
            <a:extLst>
              <a:ext uri="{FF2B5EF4-FFF2-40B4-BE49-F238E27FC236}">
                <a16:creationId xmlns:a16="http://schemas.microsoft.com/office/drawing/2014/main" id="{80C814C1-6E35-1E53-F627-FE5654DB4288}"/>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19" name="Picture 18" descr="A picture containing diagram, plot, pixel&#10;&#10;Description automatically generated">
            <a:extLst>
              <a:ext uri="{FF2B5EF4-FFF2-40B4-BE49-F238E27FC236}">
                <a16:creationId xmlns:a16="http://schemas.microsoft.com/office/drawing/2014/main" id="{BDF7C82A-F2BA-9C13-2C99-B0228E1E7D0C}"/>
              </a:ext>
            </a:extLst>
          </p:cNvPr>
          <p:cNvPicPr>
            <a:picLocks noChangeAspect="1"/>
          </p:cNvPicPr>
          <p:nvPr/>
        </p:nvPicPr>
        <p:blipFill>
          <a:blip r:embed="rId2"/>
          <a:stretch>
            <a:fillRect/>
          </a:stretch>
        </p:blipFill>
        <p:spPr>
          <a:xfrm>
            <a:off x="604230" y="1862021"/>
            <a:ext cx="7623616" cy="3958915"/>
          </a:xfrm>
          <a:prstGeom prst="rect">
            <a:avLst/>
          </a:prstGeom>
          <a:ln>
            <a:noFill/>
          </a:ln>
          <a:effectLst>
            <a:softEdge rad="112500"/>
          </a:effectLst>
        </p:spPr>
      </p:pic>
      <p:sp>
        <p:nvSpPr>
          <p:cNvPr id="20" name="Footer Placeholder 2">
            <a:extLst>
              <a:ext uri="{FF2B5EF4-FFF2-40B4-BE49-F238E27FC236}">
                <a16:creationId xmlns:a16="http://schemas.microsoft.com/office/drawing/2014/main" id="{B844A71B-87EA-AACE-461E-1DF2DD0208AA}"/>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1" name="Date Placeholder 15">
            <a:extLst>
              <a:ext uri="{FF2B5EF4-FFF2-40B4-BE49-F238E27FC236}">
                <a16:creationId xmlns:a16="http://schemas.microsoft.com/office/drawing/2014/main" id="{4680A905-11D2-E4F8-0B54-5D92C9C9C406}"/>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1341455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B11F5C2-2224-3C05-C044-B66C0E96ADC9}"/>
              </a:ext>
            </a:extLst>
          </p:cNvPr>
          <p:cNvSpPr>
            <a:spLocks noGrp="1"/>
          </p:cNvSpPr>
          <p:nvPr>
            <p:ph type="body" sz="quarter" idx="24"/>
          </p:nvPr>
        </p:nvSpPr>
        <p:spPr>
          <a:xfrm>
            <a:off x="378002" y="2318632"/>
            <a:ext cx="2640803" cy="365125"/>
          </a:xfrm>
        </p:spPr>
        <p:txBody>
          <a:bodyPr/>
          <a:lstStyle/>
          <a:p>
            <a:r>
              <a:rPr lang="en-US" dirty="0"/>
              <a:t>Time Spend in the Company and Left</a:t>
            </a:r>
          </a:p>
        </p:txBody>
      </p:sp>
      <p:sp>
        <p:nvSpPr>
          <p:cNvPr id="10" name="Text Placeholder 9">
            <a:extLst>
              <a:ext uri="{FF2B5EF4-FFF2-40B4-BE49-F238E27FC236}">
                <a16:creationId xmlns:a16="http://schemas.microsoft.com/office/drawing/2014/main" id="{78267D1F-9D35-F11E-1488-3A136FAD3CF4}"/>
              </a:ext>
            </a:extLst>
          </p:cNvPr>
          <p:cNvSpPr>
            <a:spLocks noGrp="1"/>
          </p:cNvSpPr>
          <p:nvPr>
            <p:ph type="body" sz="quarter" idx="19"/>
          </p:nvPr>
        </p:nvSpPr>
        <p:spPr>
          <a:xfrm>
            <a:off x="378002" y="2926378"/>
            <a:ext cx="2640803" cy="1616414"/>
          </a:xfrm>
        </p:spPr>
        <p:txBody>
          <a:bodyPr/>
          <a:lstStyle/>
          <a:p>
            <a:pPr marL="285750" indent="-285750" algn="l">
              <a:buFont typeface="Arial" panose="020B0604020202020204" pitchFamily="34" charset="0"/>
              <a:buChar char="•"/>
            </a:pPr>
            <a:r>
              <a:rPr lang="en-US" dirty="0"/>
              <a:t>Employee churn peaks in the third year of employment.</a:t>
            </a:r>
          </a:p>
          <a:p>
            <a:pPr marL="285750" indent="-285750" algn="l">
              <a:buFont typeface="Arial" panose="020B0604020202020204" pitchFamily="34" charset="0"/>
              <a:buChar char="•"/>
            </a:pPr>
            <a:r>
              <a:rPr lang="en-US" dirty="0"/>
              <a:t>Gradually decreases until the sixth year.</a:t>
            </a:r>
          </a:p>
        </p:txBody>
      </p:sp>
      <p:sp>
        <p:nvSpPr>
          <p:cNvPr id="12" name="Slide Number Placeholder 11">
            <a:extLst>
              <a:ext uri="{FF2B5EF4-FFF2-40B4-BE49-F238E27FC236}">
                <a16:creationId xmlns:a16="http://schemas.microsoft.com/office/drawing/2014/main" id="{F195D8FD-7661-B7F4-EA84-2D729CB527B7}"/>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19" name="Picture 18" descr="A picture containing text, diagram, screenshot, plot&#10;&#10;Description automatically generated">
            <a:extLst>
              <a:ext uri="{FF2B5EF4-FFF2-40B4-BE49-F238E27FC236}">
                <a16:creationId xmlns:a16="http://schemas.microsoft.com/office/drawing/2014/main" id="{40215648-AAC0-8A87-EC62-BFB1DB209E4C}"/>
              </a:ext>
            </a:extLst>
          </p:cNvPr>
          <p:cNvPicPr>
            <a:picLocks noChangeAspect="1"/>
          </p:cNvPicPr>
          <p:nvPr/>
        </p:nvPicPr>
        <p:blipFill>
          <a:blip r:embed="rId2"/>
          <a:stretch>
            <a:fillRect/>
          </a:stretch>
        </p:blipFill>
        <p:spPr>
          <a:xfrm>
            <a:off x="3478490" y="1842623"/>
            <a:ext cx="7871381" cy="3704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Footer Placeholder 2">
            <a:extLst>
              <a:ext uri="{FF2B5EF4-FFF2-40B4-BE49-F238E27FC236}">
                <a16:creationId xmlns:a16="http://schemas.microsoft.com/office/drawing/2014/main" id="{0424943D-8799-6500-D8D9-64B54238C4DB}"/>
              </a:ext>
            </a:extLst>
          </p:cNvPr>
          <p:cNvSpPr>
            <a:spLocks noGrp="1"/>
          </p:cNvSpPr>
          <p:nvPr>
            <p:ph type="ftr" sz="quarter" idx="3"/>
          </p:nvPr>
        </p:nvSpPr>
        <p:spPr>
          <a:xfrm rot="5400000">
            <a:off x="10367099" y="1460794"/>
            <a:ext cx="3042895" cy="365125"/>
          </a:xfrm>
        </p:spPr>
        <p:txBody>
          <a:bodyPr/>
          <a:lstStyle/>
          <a:p>
            <a:r>
              <a:rPr lang="en-US" dirty="0"/>
              <a:t>Employee churn analysis</a:t>
            </a:r>
          </a:p>
        </p:txBody>
      </p:sp>
      <p:sp>
        <p:nvSpPr>
          <p:cNvPr id="21" name="Date Placeholder 15">
            <a:extLst>
              <a:ext uri="{FF2B5EF4-FFF2-40B4-BE49-F238E27FC236}">
                <a16:creationId xmlns:a16="http://schemas.microsoft.com/office/drawing/2014/main" id="{B4E1B4CD-C38E-C29C-F461-CCAF0D3DC4AF}"/>
              </a:ext>
            </a:extLst>
          </p:cNvPr>
          <p:cNvSpPr>
            <a:spLocks noGrp="1"/>
          </p:cNvSpPr>
          <p:nvPr>
            <p:ph type="dt" sz="half" idx="2"/>
          </p:nvPr>
        </p:nvSpPr>
        <p:spPr>
          <a:xfrm rot="5400000">
            <a:off x="10595991" y="5074920"/>
            <a:ext cx="2647667" cy="365125"/>
          </a:xfrm>
        </p:spPr>
        <p:txBody>
          <a:bodyPr/>
          <a:lstStyle/>
          <a:p>
            <a:r>
              <a:rPr lang="en-US" dirty="0"/>
              <a:t>06/22/2023</a:t>
            </a:r>
          </a:p>
        </p:txBody>
      </p:sp>
    </p:spTree>
    <p:extLst>
      <p:ext uri="{BB962C8B-B14F-4D97-AF65-F5344CB8AC3E}">
        <p14:creationId xmlns:p14="http://schemas.microsoft.com/office/powerpoint/2010/main" val="69771530"/>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325</TotalTime>
  <Words>963</Words>
  <Application>Microsoft Office PowerPoint</Application>
  <PresentationFormat>Widescreen</PresentationFormat>
  <Paragraphs>214</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 Bold</vt:lpstr>
      <vt:lpstr>Courier New</vt:lpstr>
      <vt:lpstr>Daytona Pro Light</vt:lpstr>
      <vt:lpstr>Söhne</vt:lpstr>
      <vt:lpstr>Office Theme</vt:lpstr>
      <vt:lpstr>Employee churn analysis</vt:lpstr>
      <vt:lpstr>Solution Process</vt:lpstr>
      <vt:lpstr>DATASET</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EXAMINATION</vt:lpstr>
      <vt:lpstr>Elbow method for k-means</vt:lpstr>
      <vt:lpstr>Hopkins statistic</vt:lpstr>
      <vt:lpstr>Silhouette scores</vt:lpstr>
      <vt:lpstr>Predictive modelling</vt:lpstr>
      <vt:lpstr>MODEL tuning </vt:lpstr>
      <vt:lpstr>Model COMPARISON</vt:lpstr>
      <vt:lpstr>Evaluating model</vt:lpstr>
      <vt:lpstr>Model DEPLOYMENT</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churn analysis</dc:title>
  <dc:creator>S: Karaosmanoglu, Ihsan (ikaraosmanoglu)</dc:creator>
  <cp:lastModifiedBy>S: Karaosmanoglu, Ihsan (ikaraosmanoglu)</cp:lastModifiedBy>
  <cp:revision>9</cp:revision>
  <dcterms:created xsi:type="dcterms:W3CDTF">2023-06-22T15:40:18Z</dcterms:created>
  <dcterms:modified xsi:type="dcterms:W3CDTF">2023-06-23T13:57:50Z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